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303" r:id="rId10"/>
    <p:sldId id="264" r:id="rId11"/>
    <p:sldId id="265" r:id="rId12"/>
    <p:sldId id="266" r:id="rId13"/>
    <p:sldId id="305" r:id="rId14"/>
    <p:sldId id="267" r:id="rId15"/>
    <p:sldId id="304" r:id="rId16"/>
    <p:sldId id="268" r:id="rId17"/>
    <p:sldId id="269" r:id="rId18"/>
    <p:sldId id="270" r:id="rId19"/>
    <p:sldId id="271" r:id="rId20"/>
    <p:sldId id="272" r:id="rId21"/>
    <p:sldId id="273" r:id="rId22"/>
    <p:sldId id="274" r:id="rId23"/>
    <p:sldId id="275" r:id="rId24"/>
    <p:sldId id="276" r:id="rId25"/>
    <p:sldId id="277" r:id="rId26"/>
    <p:sldId id="278" r:id="rId27"/>
    <p:sldId id="295" r:id="rId28"/>
    <p:sldId id="296" r:id="rId29"/>
    <p:sldId id="297" r:id="rId30"/>
    <p:sldId id="298" r:id="rId31"/>
    <p:sldId id="299" r:id="rId32"/>
    <p:sldId id="300" r:id="rId33"/>
    <p:sldId id="301" r:id="rId34"/>
    <p:sldId id="302" r:id="rId35"/>
    <p:sldId id="294"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58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 Id="rId5" Type="http://schemas.openxmlformats.org/officeDocument/2006/relationships/image" Target="../media/image46.wmf"/><Relationship Id="rId4" Type="http://schemas.openxmlformats.org/officeDocument/2006/relationships/image" Target="../media/image4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EB4B804A-6763-4039-9B9D-AEA496AC4894}" type="datetimeFigureOut">
              <a:rPr lang="zh-CN" altLang="en-US" smtClean="0"/>
              <a:pPr/>
              <a:t>2016/3/14</a:t>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EB4B804A-6763-4039-9B9D-AEA496AC4894}" type="datetimeFigureOut">
              <a:rPr lang="zh-CN" altLang="en-US" smtClean="0"/>
              <a:pPr/>
              <a:t>2016/3/14</a:t>
            </a:fld>
            <a:endParaRPr lang="zh-CN" altLang="en-US"/>
          </a:p>
        </p:txBody>
      </p:sp>
      <p:sp>
        <p:nvSpPr>
          <p:cNvPr id="27" name="灯片编号占位符 26"/>
          <p:cNvSpPr>
            <a:spLocks noGrp="1"/>
          </p:cNvSpPr>
          <p:nvPr>
            <p:ph type="sldNum" sz="quarter" idx="11"/>
          </p:nvPr>
        </p:nvSpPr>
        <p:spPr/>
        <p:txBody>
          <a:bodyPr rtlCol="0"/>
          <a:lstStyle/>
          <a:p>
            <a:fld id="{F5C4D61E-F07C-4A8C-BAD3-9CCBAE93FF6D}" type="slidenum">
              <a:rPr lang="zh-CN" altLang="en-US" smtClean="0"/>
              <a:pPr/>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transition>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EB4B804A-6763-4039-9B9D-AEA496AC4894}" type="datetimeFigureOut">
              <a:rPr lang="zh-CN" altLang="en-US" smtClean="0"/>
              <a:pPr/>
              <a:t>2016/3/14</a:t>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EB4B804A-6763-4039-9B9D-AEA496AC4894}" type="datetimeFigureOut">
              <a:rPr lang="zh-CN" altLang="en-US" smtClean="0"/>
              <a:pPr/>
              <a:t>2016/3/14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5C4D61E-F07C-4A8C-BAD3-9CCBAE93FF6D}" type="slidenum">
              <a:rPr lang="zh-CN" altLang="en-US" smtClean="0"/>
              <a:pPr/>
              <a:t>‹#›</a:t>
            </a:fld>
            <a:endParaRPr lang="zh-CN" altLang="en-US"/>
          </a:p>
        </p:txBody>
      </p:sp>
    </p:spTree>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EB4B804A-6763-4039-9B9D-AEA496AC4894}" type="datetimeFigureOut">
              <a:rPr lang="zh-CN" altLang="en-US" smtClean="0"/>
              <a:pPr/>
              <a:t>2016/3/14</a:t>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F5C4D61E-F07C-4A8C-BAD3-9CCBAE93FF6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random/>
  </p:transition>
  <p:timing>
    <p:tnLst>
      <p:par>
        <p:cTn id="1" dur="indefinite" restart="never" nodeType="tmRoot"/>
      </p:par>
    </p:tnLst>
  </p:timing>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9.wmf"/></Relationships>
</file>

<file path=ppt/slides/_rels/slide14.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36.wmf"/><Relationship Id="rId2" Type="http://schemas.openxmlformats.org/officeDocument/2006/relationships/slideLayout" Target="../slideLayouts/slideLayout2.xml"/><Relationship Id="rId16" Type="http://schemas.openxmlformats.org/officeDocument/2006/relationships/image" Target="../media/image38.wmf"/><Relationship Id="rId1" Type="http://schemas.openxmlformats.org/officeDocument/2006/relationships/vmlDrawing" Target="../drawings/vmlDrawing4.vml"/><Relationship Id="rId6" Type="http://schemas.openxmlformats.org/officeDocument/2006/relationships/image" Target="../media/image33.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35.wmf"/><Relationship Id="rId4" Type="http://schemas.openxmlformats.org/officeDocument/2006/relationships/image" Target="../media/image32.wmf"/><Relationship Id="rId9" Type="http://schemas.openxmlformats.org/officeDocument/2006/relationships/oleObject" Target="../embeddings/oleObject7.bin"/><Relationship Id="rId14" Type="http://schemas.openxmlformats.org/officeDocument/2006/relationships/image" Target="../media/image37.wmf"/></Relationships>
</file>

<file path=ppt/slides/_rels/slide29.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0.wmf"/><Relationship Id="rId5" Type="http://schemas.openxmlformats.org/officeDocument/2006/relationships/oleObject" Target="../embeddings/oleObject12.bin"/><Relationship Id="rId4" Type="http://schemas.openxmlformats.org/officeDocument/2006/relationships/image" Target="../media/image39.wmf"/></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46.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3.wmf"/><Relationship Id="rId11" Type="http://schemas.openxmlformats.org/officeDocument/2006/relationships/oleObject" Target="../embeddings/oleObject18.bin"/><Relationship Id="rId5" Type="http://schemas.openxmlformats.org/officeDocument/2006/relationships/oleObject" Target="../embeddings/oleObject15.bin"/><Relationship Id="rId10" Type="http://schemas.openxmlformats.org/officeDocument/2006/relationships/image" Target="../media/image45.wmf"/><Relationship Id="rId4" Type="http://schemas.openxmlformats.org/officeDocument/2006/relationships/image" Target="../media/image42.wmf"/><Relationship Id="rId9" Type="http://schemas.openxmlformats.org/officeDocument/2006/relationships/oleObject" Target="../embeddings/oleObject17.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43.wmf"/></Relationships>
</file>

<file path=ppt/slides/_rels/slide33.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48.wmf"/><Relationship Id="rId5" Type="http://schemas.openxmlformats.org/officeDocument/2006/relationships/oleObject" Target="../embeddings/oleObject21.bin"/><Relationship Id="rId4" Type="http://schemas.openxmlformats.org/officeDocument/2006/relationships/image" Target="../media/image47.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tif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tiff"/><Relationship Id="rId5" Type="http://schemas.openxmlformats.org/officeDocument/2006/relationships/image" Target="../media/image6.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643182"/>
            <a:ext cx="7772400" cy="1829761"/>
          </a:xfrm>
        </p:spPr>
        <p:txBody>
          <a:bodyPr/>
          <a:lstStyle/>
          <a:p>
            <a:r>
              <a:rPr lang="zh-CN" altLang="en-US" sz="5400" dirty="0" smtClean="0"/>
              <a:t>模块二  模拟信号数字化</a:t>
            </a:r>
            <a:r>
              <a:rPr lang="zh-CN" altLang="en-US" dirty="0" smtClean="0"/>
              <a:t/>
            </a:r>
            <a:br>
              <a:rPr lang="zh-CN" altLang="en-US" dirty="0" smtClean="0"/>
            </a:br>
            <a:endParaRPr lang="zh-CN" altLang="en-US" dirty="0"/>
          </a:p>
        </p:txBody>
      </p:sp>
      <p:sp>
        <p:nvSpPr>
          <p:cNvPr id="3" name="TextBox 2"/>
          <p:cNvSpPr txBox="1"/>
          <p:nvPr/>
        </p:nvSpPr>
        <p:spPr>
          <a:xfrm>
            <a:off x="4429124" y="5143512"/>
            <a:ext cx="4357718" cy="1384995"/>
          </a:xfrm>
          <a:prstGeom prst="rect">
            <a:avLst/>
          </a:prstGeom>
          <a:noFill/>
        </p:spPr>
        <p:txBody>
          <a:bodyPr wrap="square" rtlCol="0">
            <a:spAutoFit/>
          </a:bodyPr>
          <a:lstStyle/>
          <a:p>
            <a:r>
              <a:rPr lang="zh-CN" altLang="en-US" sz="2800" dirty="0" smtClean="0"/>
              <a:t>通信工程系：</a:t>
            </a:r>
            <a:endParaRPr lang="en-US" altLang="zh-CN" sz="2800" dirty="0" smtClean="0"/>
          </a:p>
          <a:p>
            <a:r>
              <a:rPr lang="zh-CN" altLang="en-US" sz="2800" dirty="0" smtClean="0"/>
              <a:t>张琳琳</a:t>
            </a:r>
            <a:endParaRPr lang="en-US" altLang="zh-CN" sz="2800" dirty="0" smtClean="0"/>
          </a:p>
          <a:p>
            <a:r>
              <a:rPr lang="en-US" altLang="zh-CN" sz="2800" dirty="0" smtClean="0"/>
              <a:t>jiayin1206@163.com</a:t>
            </a:r>
            <a:endParaRPr lang="zh-CN" altLang="en-US" sz="2800" dirty="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214290"/>
            <a:ext cx="8229600" cy="785818"/>
          </a:xfrm>
        </p:spPr>
        <p:txBody>
          <a:bodyPr/>
          <a:lstStyle/>
          <a:p>
            <a:r>
              <a:rPr lang="zh-CN" altLang="en-US" dirty="0" smtClean="0"/>
              <a:t>（</a:t>
            </a:r>
            <a:r>
              <a:rPr lang="en-US" dirty="0" smtClean="0"/>
              <a:t>2</a:t>
            </a:r>
            <a:r>
              <a:rPr lang="zh-CN" altLang="en-US" dirty="0" smtClean="0"/>
              <a:t>）带通型信号取样</a:t>
            </a:r>
          </a:p>
          <a:p>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500034" y="714356"/>
            <a:ext cx="8501122" cy="2643206"/>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1071538" y="3428999"/>
            <a:ext cx="6858048" cy="3295141"/>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Grp="1" noChangeAspect="1" noChangeArrowheads="1"/>
          </p:cNvPicPr>
          <p:nvPr>
            <p:ph idx="1"/>
          </p:nvPr>
        </p:nvPicPr>
        <p:blipFill>
          <a:blip r:embed="rId2"/>
          <a:srcRect/>
          <a:stretch>
            <a:fillRect/>
          </a:stretch>
        </p:blipFill>
        <p:spPr bwMode="auto">
          <a:xfrm>
            <a:off x="1000100" y="142852"/>
            <a:ext cx="7358114" cy="3396053"/>
          </a:xfrm>
          <a:prstGeom prst="rect">
            <a:avLst/>
          </a:prstGeom>
          <a:noFill/>
          <a:ln w="9525">
            <a:noFill/>
            <a:miter lim="800000"/>
            <a:headEnd/>
            <a:tailEnd/>
          </a:ln>
          <a:effectLst/>
        </p:spPr>
      </p:pic>
      <p:pic>
        <p:nvPicPr>
          <p:cNvPr id="7172" name="Picture 4"/>
          <p:cNvPicPr>
            <a:picLocks noChangeAspect="1" noChangeArrowheads="1"/>
          </p:cNvPicPr>
          <p:nvPr/>
        </p:nvPicPr>
        <p:blipFill>
          <a:blip r:embed="rId3"/>
          <a:srcRect/>
          <a:stretch>
            <a:fillRect/>
          </a:stretch>
        </p:blipFill>
        <p:spPr bwMode="auto">
          <a:xfrm>
            <a:off x="1071537" y="3500438"/>
            <a:ext cx="6786611" cy="3288024"/>
          </a:xfrm>
          <a:prstGeom prst="rect">
            <a:avLst/>
          </a:prstGeom>
          <a:noFill/>
          <a:ln w="9525">
            <a:noFill/>
            <a:miter lim="800000"/>
            <a:headEnd/>
            <a:tailEnd/>
          </a:ln>
          <a:effectLst/>
        </p:spPr>
      </p:pic>
      <p:sp>
        <p:nvSpPr>
          <p:cNvPr id="2" name="圆角矩形 1"/>
          <p:cNvSpPr/>
          <p:nvPr/>
        </p:nvSpPr>
        <p:spPr>
          <a:xfrm>
            <a:off x="2627784" y="2708920"/>
            <a:ext cx="3168352" cy="72109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56296" y="3500438"/>
            <a:ext cx="6596807" cy="50462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46965" y="4005064"/>
            <a:ext cx="6596807" cy="12961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55372" y="5301207"/>
            <a:ext cx="6596807" cy="14872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grpId="1" nodeType="clickEffect">
                                  <p:stCondLst>
                                    <p:cond delay="0"/>
                                  </p:stCondLst>
                                  <p:childTnLst>
                                    <p:anim calcmode="lin" valueType="num">
                                      <p:cBhvr additive="base">
                                        <p:cTn id="13" dur="500"/>
                                        <p:tgtEl>
                                          <p:spTgt spid="3"/>
                                        </p:tgtEl>
                                        <p:attrNameLst>
                                          <p:attrName>ppt_x</p:attrName>
                                        </p:attrNameLst>
                                      </p:cBhvr>
                                      <p:tavLst>
                                        <p:tav tm="0">
                                          <p:val>
                                            <p:strVal val="ppt_x"/>
                                          </p:val>
                                        </p:tav>
                                        <p:tav tm="100000">
                                          <p:val>
                                            <p:strVal val="ppt_x"/>
                                          </p:val>
                                        </p:tav>
                                      </p:tavLst>
                                    </p:anim>
                                    <p:anim calcmode="lin" valueType="num">
                                      <p:cBhvr additive="base">
                                        <p:cTn id="14" dur="500"/>
                                        <p:tgtEl>
                                          <p:spTgt spid="3"/>
                                        </p:tgtEl>
                                        <p:attrNameLst>
                                          <p:attrName>ppt_y</p:attrName>
                                        </p:attrNameLst>
                                      </p:cBhvr>
                                      <p:tavLst>
                                        <p:tav tm="0">
                                          <p:val>
                                            <p:strVal val="ppt_y"/>
                                          </p:val>
                                        </p:tav>
                                        <p:tav tm="100000">
                                          <p:val>
                                            <p:strVal val="1+ppt_h/2"/>
                                          </p:val>
                                        </p:tav>
                                      </p:tavLst>
                                    </p:anim>
                                    <p:set>
                                      <p:cBhvr>
                                        <p:cTn id="15" dur="1" fill="hold">
                                          <p:stCondLst>
                                            <p:cond delay="499"/>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6"/>
                                        </p:tgtEl>
                                        <p:attrNameLst>
                                          <p:attrName>ppt_x</p:attrName>
                                        </p:attrNameLst>
                                      </p:cBhvr>
                                      <p:tavLst>
                                        <p:tav tm="0">
                                          <p:val>
                                            <p:strVal val="ppt_x"/>
                                          </p:val>
                                        </p:tav>
                                        <p:tav tm="100000">
                                          <p:val>
                                            <p:strVal val="ppt_x"/>
                                          </p:val>
                                        </p:tav>
                                      </p:tavLst>
                                    </p:anim>
                                    <p:anim calcmode="lin" valueType="num">
                                      <p:cBhvr additive="base">
                                        <p:cTn id="20" dur="500"/>
                                        <p:tgtEl>
                                          <p:spTgt spid="6"/>
                                        </p:tgtEl>
                                        <p:attrNameLst>
                                          <p:attrName>ppt_y</p:attrName>
                                        </p:attrNameLst>
                                      </p:cBhvr>
                                      <p:tavLst>
                                        <p:tav tm="0">
                                          <p:val>
                                            <p:strVal val="ppt_y"/>
                                          </p:val>
                                        </p:tav>
                                        <p:tav tm="100000">
                                          <p:val>
                                            <p:strVal val="1+ppt_h/2"/>
                                          </p:val>
                                        </p:tav>
                                      </p:tavLst>
                                    </p:anim>
                                    <p:set>
                                      <p:cBhvr>
                                        <p:cTn id="21" dur="1" fill="hold">
                                          <p:stCondLst>
                                            <p:cond delay="4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500"/>
                                        <p:tgtEl>
                                          <p:spTgt spid="7"/>
                                        </p:tgtEl>
                                        <p:attrNameLst>
                                          <p:attrName>ppt_x</p:attrName>
                                        </p:attrNameLst>
                                      </p:cBhvr>
                                      <p:tavLst>
                                        <p:tav tm="0">
                                          <p:val>
                                            <p:strVal val="ppt_x"/>
                                          </p:val>
                                        </p:tav>
                                        <p:tav tm="100000">
                                          <p:val>
                                            <p:strVal val="ppt_x"/>
                                          </p:val>
                                        </p:tav>
                                      </p:tavLst>
                                    </p:anim>
                                    <p:anim calcmode="lin" valueType="num">
                                      <p:cBhvr additive="base">
                                        <p:cTn id="26" dur="500"/>
                                        <p:tgtEl>
                                          <p:spTgt spid="7"/>
                                        </p:tgtEl>
                                        <p:attrNameLst>
                                          <p:attrName>ppt_y</p:attrName>
                                        </p:attrNameLst>
                                      </p:cBhvr>
                                      <p:tavLst>
                                        <p:tav tm="0">
                                          <p:val>
                                            <p:strVal val="ppt_y"/>
                                          </p:val>
                                        </p:tav>
                                        <p:tav tm="100000">
                                          <p:val>
                                            <p:strVal val="1+ppt_h/2"/>
                                          </p:val>
                                        </p:tav>
                                      </p:tavLst>
                                    </p:anim>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1"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692696"/>
            <a:ext cx="8229600" cy="5976664"/>
          </a:xfrm>
        </p:spPr>
        <p:txBody>
          <a:bodyPr>
            <a:normAutofit fontScale="92500" lnSpcReduction="20000"/>
          </a:bodyPr>
          <a:lstStyle/>
          <a:p>
            <a:pPr>
              <a:lnSpc>
                <a:spcPct val="150000"/>
              </a:lnSpc>
            </a:pPr>
            <a:r>
              <a:rPr lang="en-US" sz="3200" b="1" dirty="0" smtClean="0"/>
              <a:t>2.2 </a:t>
            </a:r>
            <a:r>
              <a:rPr lang="zh-CN" altLang="en-US" sz="3200" b="1" dirty="0" smtClean="0"/>
              <a:t>量化</a:t>
            </a:r>
            <a:endParaRPr lang="zh-CN" altLang="en-US" sz="3200" dirty="0" smtClean="0"/>
          </a:p>
          <a:p>
            <a:pPr>
              <a:lnSpc>
                <a:spcPct val="150000"/>
              </a:lnSpc>
            </a:pPr>
            <a:r>
              <a:rPr lang="zh-CN" altLang="en-US" dirty="0" smtClean="0"/>
              <a:t>      </a:t>
            </a:r>
            <a:r>
              <a:rPr lang="zh-CN" altLang="en-US" u="sng" dirty="0" smtClean="0"/>
              <a:t>对取样信号进行幅度上的离散化，这个过程就是量化</a:t>
            </a:r>
            <a:r>
              <a:rPr lang="zh-CN" altLang="en-US" dirty="0" smtClean="0"/>
              <a:t>。</a:t>
            </a:r>
          </a:p>
          <a:p>
            <a:pPr>
              <a:lnSpc>
                <a:spcPct val="150000"/>
              </a:lnSpc>
            </a:pPr>
            <a:r>
              <a:rPr lang="zh-CN" altLang="en-US" dirty="0" smtClean="0"/>
              <a:t>      量化的过程就是将取样信号的幅度变化范围划分为若干个小间隔</a:t>
            </a:r>
            <a:r>
              <a:rPr lang="el-GR" altLang="zh-CN" dirty="0" smtClean="0"/>
              <a:t>Δ</a:t>
            </a:r>
            <a:r>
              <a:rPr lang="zh-CN" altLang="en-US" dirty="0" smtClean="0"/>
              <a:t>，每一个小间隔称为一个量化级，将信号幅度划分成</a:t>
            </a:r>
            <a:r>
              <a:rPr lang="en-US" altLang="zh-CN" dirty="0" smtClean="0"/>
              <a:t>N</a:t>
            </a:r>
            <a:r>
              <a:rPr lang="zh-CN" altLang="en-US" dirty="0" smtClean="0"/>
              <a:t>个量化级。</a:t>
            </a:r>
            <a:endParaRPr lang="en-US" altLang="zh-CN" dirty="0" smtClean="0"/>
          </a:p>
          <a:p>
            <a:pPr>
              <a:lnSpc>
                <a:spcPct val="150000"/>
              </a:lnSpc>
            </a:pPr>
            <a:r>
              <a:rPr lang="zh-CN" altLang="en-US" dirty="0" smtClean="0"/>
              <a:t>      每一个量化级中选取一个电平作为一个量化值。当取样信号的值处于某一个量化级附近时，就用这个量化值来代替实际的取样值。相邻的两个量化值之差称为量化级差或量化台阶。根据量化级差是否相等，</a:t>
            </a:r>
            <a:r>
              <a:rPr lang="zh-CN" altLang="en-US" u="sng" dirty="0" smtClean="0"/>
              <a:t>量化分为均匀量化和非均匀量化</a:t>
            </a:r>
            <a:r>
              <a:rPr lang="zh-CN" altLang="en-US" dirty="0" smtClean="0"/>
              <a:t>。</a:t>
            </a:r>
            <a:endParaRPr lang="en-US" altLang="zh-CN" dirty="0" smtClean="0"/>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Grp="1" noChangeAspect="1"/>
          </p:cNvGraphicFramePr>
          <p:nvPr>
            <p:extLst>
              <p:ext uri="{D42A27DB-BD31-4B8C-83A1-F6EECF244321}">
                <p14:modId xmlns:p14="http://schemas.microsoft.com/office/powerpoint/2010/main" val="1203564077"/>
              </p:ext>
            </p:extLst>
          </p:nvPr>
        </p:nvGraphicFramePr>
        <p:xfrm>
          <a:off x="3635896" y="1556791"/>
          <a:ext cx="1800200" cy="1227397"/>
        </p:xfrm>
        <a:graphic>
          <a:graphicData uri="http://schemas.openxmlformats.org/presentationml/2006/ole">
            <mc:AlternateContent xmlns:mc="http://schemas.openxmlformats.org/markup-compatibility/2006">
              <mc:Choice xmlns:v="urn:schemas-microsoft-com:vml" Requires="v">
                <p:oleObj spid="_x0000_s27657" name="公式" r:id="rId3" imgW="507780" imgH="393529" progId="Equation.3">
                  <p:embed/>
                </p:oleObj>
              </mc:Choice>
              <mc:Fallback>
                <p:oleObj name="公式" r:id="rId3" imgW="507780" imgH="393529" progId="Equation.3">
                  <p:embed/>
                  <p:pic>
                    <p:nvPicPr>
                      <p:cNvPr id="0" name="对象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1556791"/>
                        <a:ext cx="1800200" cy="1227397"/>
                      </a:xfrm>
                      <a:prstGeom prst="rect">
                        <a:avLst/>
                      </a:prstGeom>
                      <a:noFill/>
                      <a:ln>
                        <a:noFill/>
                      </a:ln>
                    </p:spPr>
                  </p:pic>
                </p:oleObj>
              </mc:Fallback>
            </mc:AlternateContent>
          </a:graphicData>
        </a:graphic>
      </p:graphicFrame>
      <p:sp>
        <p:nvSpPr>
          <p:cNvPr id="7" name="内容占位符 1"/>
          <p:cNvSpPr>
            <a:spLocks noGrp="1"/>
          </p:cNvSpPr>
          <p:nvPr>
            <p:ph idx="1"/>
          </p:nvPr>
        </p:nvSpPr>
        <p:spPr>
          <a:xfrm>
            <a:off x="467544" y="836712"/>
            <a:ext cx="8229600" cy="5616624"/>
          </a:xfrm>
        </p:spPr>
        <p:txBody>
          <a:bodyPr>
            <a:normAutofit lnSpcReduction="10000"/>
          </a:bodyPr>
          <a:lstStyle/>
          <a:p>
            <a:pPr>
              <a:lnSpc>
                <a:spcPct val="150000"/>
              </a:lnSpc>
            </a:pPr>
            <a:r>
              <a:rPr lang="zh-CN" altLang="en-US" u="sng" dirty="0" smtClean="0"/>
              <a:t>均匀量化的量化间隔与量化级之间满足如下关系：</a:t>
            </a:r>
            <a:endParaRPr lang="en-US" altLang="zh-CN" u="sng" dirty="0" smtClean="0"/>
          </a:p>
          <a:p>
            <a:pPr>
              <a:lnSpc>
                <a:spcPct val="150000"/>
              </a:lnSpc>
            </a:pPr>
            <a:endParaRPr lang="en-US" altLang="zh-CN" dirty="0"/>
          </a:p>
          <a:p>
            <a:pPr>
              <a:lnSpc>
                <a:spcPct val="150000"/>
              </a:lnSpc>
            </a:pPr>
            <a:endParaRPr lang="en-US" altLang="zh-CN" dirty="0" smtClean="0"/>
          </a:p>
          <a:p>
            <a:pPr>
              <a:lnSpc>
                <a:spcPct val="150000"/>
              </a:lnSpc>
            </a:pPr>
            <a:r>
              <a:rPr lang="zh-CN" altLang="en-US" dirty="0"/>
              <a:t>用有限个量化值表示无限个取样值总是有误差的，因为这个误差是在量化过程中造成的，所以称为量化误差，用</a:t>
            </a:r>
            <a:r>
              <a:rPr lang="en-US" altLang="zh-CN" dirty="0"/>
              <a:t>e(t)</a:t>
            </a:r>
            <a:r>
              <a:rPr lang="zh-CN" altLang="en-US" dirty="0"/>
              <a:t>表示。</a:t>
            </a:r>
            <a:r>
              <a:rPr lang="en-US" altLang="zh-CN" u="sng" dirty="0"/>
              <a:t>e(t)=</a:t>
            </a:r>
            <a:r>
              <a:rPr lang="zh-CN" altLang="en-US" u="sng" dirty="0"/>
              <a:t>量化值</a:t>
            </a:r>
            <a:r>
              <a:rPr lang="en-US" altLang="zh-CN" u="sng" dirty="0"/>
              <a:t>-</a:t>
            </a:r>
            <a:r>
              <a:rPr lang="zh-CN" altLang="en-US" u="sng" dirty="0"/>
              <a:t>取样值</a:t>
            </a:r>
            <a:r>
              <a:rPr lang="zh-CN" altLang="en-US" dirty="0"/>
              <a:t>。量化误差在电路中形成的噪声称为量化噪声。量化噪声是数字通信的主要噪声源。量化信噪比直接影响到通信质量的优劣。</a:t>
            </a:r>
          </a:p>
          <a:p>
            <a:pPr>
              <a:lnSpc>
                <a:spcPct val="150000"/>
              </a:lnSpc>
            </a:pPr>
            <a:endParaRPr lang="en-US" altLang="zh-CN" dirty="0" smtClean="0"/>
          </a:p>
        </p:txBody>
      </p:sp>
      <p:sp>
        <p:nvSpPr>
          <p:cNvPr id="8" name="圆角矩形 7"/>
          <p:cNvSpPr/>
          <p:nvPr/>
        </p:nvSpPr>
        <p:spPr>
          <a:xfrm>
            <a:off x="3059832" y="1484784"/>
            <a:ext cx="3096344" cy="129614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98370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500042"/>
            <a:ext cx="8229600" cy="1357322"/>
          </a:xfrm>
        </p:spPr>
        <p:txBody>
          <a:bodyPr>
            <a:normAutofit fontScale="92500"/>
          </a:bodyPr>
          <a:lstStyle/>
          <a:p>
            <a:r>
              <a:rPr lang="en-US" b="1" dirty="0" smtClean="0"/>
              <a:t>1</a:t>
            </a:r>
            <a:r>
              <a:rPr lang="zh-CN" altLang="en-US" b="1" dirty="0" smtClean="0"/>
              <a:t>．均匀量化</a:t>
            </a:r>
            <a:endParaRPr lang="en-US" altLang="zh-CN" b="1" dirty="0" smtClean="0"/>
          </a:p>
          <a:p>
            <a:r>
              <a:rPr lang="zh-CN" altLang="en-US" u="sng" dirty="0" smtClean="0"/>
              <a:t>均匀量化的量化级差在整个信号的电平范围内是均匀分布的，即不管信号的大小，量化级差都相同</a:t>
            </a:r>
            <a:endParaRPr lang="zh-CN" altLang="en-US" u="sng" dirty="0"/>
          </a:p>
        </p:txBody>
      </p:sp>
      <p:pic>
        <p:nvPicPr>
          <p:cNvPr id="3" name="图片 2" descr="2-8.tif"/>
          <p:cNvPicPr>
            <a:picLocks noChangeAspect="1"/>
          </p:cNvPicPr>
          <p:nvPr/>
        </p:nvPicPr>
        <p:blipFill>
          <a:blip r:embed="rId2"/>
          <a:stretch>
            <a:fillRect/>
          </a:stretch>
        </p:blipFill>
        <p:spPr>
          <a:xfrm>
            <a:off x="2214546" y="1857364"/>
            <a:ext cx="4857784" cy="5000660"/>
          </a:xfrm>
          <a:prstGeom prst="rect">
            <a:avLst/>
          </a:prstGeom>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85860"/>
            <a:ext cx="8229600" cy="4786346"/>
          </a:xfrm>
        </p:spPr>
        <p:txBody>
          <a:bodyPr/>
          <a:lstStyle/>
          <a:p>
            <a:r>
              <a:rPr lang="zh-CN" altLang="en-US" dirty="0" smtClean="0"/>
              <a:t>均匀量化后便可进行二进制编码。</a:t>
            </a:r>
            <a:endParaRPr lang="en-US" altLang="zh-CN" dirty="0" smtClean="0"/>
          </a:p>
          <a:p>
            <a:r>
              <a:rPr lang="zh-CN" altLang="en-US" u="sng" dirty="0" smtClean="0"/>
              <a:t>量化为</a:t>
            </a:r>
            <a:r>
              <a:rPr lang="en-US" altLang="zh-CN" u="sng" dirty="0" smtClean="0"/>
              <a:t>N</a:t>
            </a:r>
            <a:r>
              <a:rPr lang="zh-CN" altLang="en-US" u="sng" dirty="0" smtClean="0"/>
              <a:t>级后，每一级量化值可用一组</a:t>
            </a:r>
            <a:r>
              <a:rPr lang="en-US" altLang="zh-CN" u="sng" dirty="0" smtClean="0"/>
              <a:t>n</a:t>
            </a:r>
            <a:r>
              <a:rPr lang="zh-CN" altLang="en-US" u="sng" dirty="0" smtClean="0"/>
              <a:t>位二进制码表示</a:t>
            </a:r>
            <a:endParaRPr lang="en-US" altLang="zh-CN" u="sng" dirty="0" smtClean="0"/>
          </a:p>
          <a:p>
            <a:r>
              <a:rPr lang="zh-CN" altLang="en-US" u="sng" dirty="0" smtClean="0"/>
              <a:t>二者之间的关系式如下</a:t>
            </a:r>
            <a:endParaRPr lang="en-US" altLang="zh-CN" u="sng" dirty="0" smtClean="0"/>
          </a:p>
          <a:p>
            <a:pPr>
              <a:buNone/>
            </a:pPr>
            <a:r>
              <a:rPr lang="en-US" altLang="zh-CN" dirty="0" smtClean="0"/>
              <a:t>                    </a:t>
            </a:r>
          </a:p>
          <a:p>
            <a:pPr>
              <a:buNone/>
            </a:pPr>
            <a:endParaRPr lang="en-US" altLang="zh-CN" dirty="0" smtClean="0"/>
          </a:p>
          <a:p>
            <a:pPr>
              <a:buNone/>
            </a:pPr>
            <a:endParaRPr lang="en-US" altLang="zh-CN" dirty="0" smtClean="0"/>
          </a:p>
          <a:p>
            <a:pPr>
              <a:buNone/>
            </a:pPr>
            <a:r>
              <a:rPr lang="zh-CN" altLang="en-US" dirty="0" smtClean="0"/>
              <a:t>例如：均匀量化为</a:t>
            </a:r>
            <a:r>
              <a:rPr lang="en-US" altLang="zh-CN" dirty="0" smtClean="0"/>
              <a:t>8</a:t>
            </a:r>
            <a:r>
              <a:rPr lang="zh-CN" altLang="en-US" dirty="0" smtClean="0"/>
              <a:t>级，则编码位数最少为</a:t>
            </a:r>
            <a:r>
              <a:rPr lang="en-US" altLang="zh-CN" dirty="0" smtClean="0"/>
              <a:t>3</a:t>
            </a:r>
            <a:r>
              <a:rPr lang="zh-CN" altLang="en-US" dirty="0" smtClean="0"/>
              <a:t>位；</a:t>
            </a:r>
            <a:endParaRPr lang="en-US" altLang="zh-CN" dirty="0" smtClean="0"/>
          </a:p>
          <a:p>
            <a:pPr>
              <a:buNone/>
            </a:pPr>
            <a:r>
              <a:rPr lang="en-US" altLang="zh-CN" dirty="0" smtClean="0"/>
              <a:t>             </a:t>
            </a:r>
            <a:r>
              <a:rPr lang="zh-CN" altLang="en-US" dirty="0" smtClean="0"/>
              <a:t>均匀量化为</a:t>
            </a:r>
            <a:r>
              <a:rPr lang="en-US" altLang="zh-CN" dirty="0" smtClean="0"/>
              <a:t>10</a:t>
            </a:r>
            <a:r>
              <a:rPr lang="zh-CN" altLang="en-US" dirty="0" smtClean="0"/>
              <a:t>级，则编码位数最少为</a:t>
            </a:r>
            <a:r>
              <a:rPr lang="en-US" altLang="zh-CN" dirty="0" smtClean="0"/>
              <a:t>4</a:t>
            </a:r>
            <a:r>
              <a:rPr lang="zh-CN" altLang="en-US" dirty="0" smtClean="0"/>
              <a:t>位</a:t>
            </a:r>
            <a:endParaRPr lang="zh-CN" altLang="en-US" dirty="0"/>
          </a:p>
        </p:txBody>
      </p:sp>
      <p:graphicFrame>
        <p:nvGraphicFramePr>
          <p:cNvPr id="4" name="对象 3"/>
          <p:cNvGraphicFramePr>
            <a:graphicFrameLocks noChangeAspect="1"/>
          </p:cNvGraphicFramePr>
          <p:nvPr/>
        </p:nvGraphicFramePr>
        <p:xfrm>
          <a:off x="2857488" y="3429000"/>
          <a:ext cx="2928958" cy="857256"/>
        </p:xfrm>
        <a:graphic>
          <a:graphicData uri="http://schemas.openxmlformats.org/presentationml/2006/ole">
            <mc:AlternateContent xmlns:mc="http://schemas.openxmlformats.org/markup-compatibility/2006">
              <mc:Choice xmlns:v="urn:schemas-microsoft-com:vml" Requires="v">
                <p:oleObj spid="_x0000_s24585" name="公式" r:id="rId3" imgW="469800" imgH="203040" progId="Equation.3">
                  <p:embed/>
                </p:oleObj>
              </mc:Choice>
              <mc:Fallback>
                <p:oleObj name="公式" r:id="rId3" imgW="469800" imgH="2030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488" y="3429000"/>
                        <a:ext cx="2928958"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矩形 1"/>
          <p:cNvSpPr/>
          <p:nvPr/>
        </p:nvSpPr>
        <p:spPr>
          <a:xfrm>
            <a:off x="2411760" y="3429000"/>
            <a:ext cx="3528392" cy="936104"/>
          </a:xfrm>
          <a:prstGeom prst="rect">
            <a:avLst/>
          </a:prstGeom>
          <a:noFill/>
          <a:ln w="635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571480"/>
            <a:ext cx="8229600" cy="5721563"/>
          </a:xfrm>
        </p:spPr>
        <p:txBody>
          <a:bodyPr>
            <a:normAutofit fontScale="92500" lnSpcReduction="10000"/>
          </a:bodyPr>
          <a:lstStyle/>
          <a:p>
            <a:pPr>
              <a:lnSpc>
                <a:spcPct val="150000"/>
              </a:lnSpc>
            </a:pPr>
            <a:r>
              <a:rPr lang="zh-CN" altLang="en-US" dirty="0" smtClean="0"/>
              <a:t>      在均匀量化情况下，无论信号多大，量化噪声都是相同的，所以大信号时信噪比大，小信号时信噪比小。通过对话音信号的分析知道，出现小信号的概率要大于出现大信号的概率，所以要提高通信质量，重点就是提高小信号时的信噪比，也就是减小小信号时的量化级差。但是在均匀量化情况下，减小量化级差就意味着量化级的增多，也就需要用更多位数的代码去表示每一个量化级，这样就需要提高传输速率，将给信号的传输和设备制造带来困难，为此提出了非均匀量化的概念。</a:t>
            </a:r>
            <a:endParaRPr lang="zh-CN" altLang="en-US" dirty="0"/>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428605"/>
            <a:ext cx="8229600" cy="2428891"/>
          </a:xfrm>
        </p:spPr>
        <p:txBody>
          <a:bodyPr>
            <a:normAutofit fontScale="77500" lnSpcReduction="20000"/>
          </a:bodyPr>
          <a:lstStyle/>
          <a:p>
            <a:r>
              <a:rPr lang="en-US" b="1" dirty="0" smtClean="0"/>
              <a:t>2</a:t>
            </a:r>
            <a:r>
              <a:rPr lang="zh-CN" altLang="en-US" b="1" dirty="0" smtClean="0"/>
              <a:t>．非均匀量化</a:t>
            </a:r>
            <a:endParaRPr lang="zh-CN" altLang="en-US" dirty="0" smtClean="0"/>
          </a:p>
          <a:p>
            <a:pPr>
              <a:lnSpc>
                <a:spcPct val="170000"/>
              </a:lnSpc>
            </a:pPr>
            <a:r>
              <a:rPr lang="en-US" dirty="0" smtClean="0"/>
              <a:t>    </a:t>
            </a:r>
            <a:r>
              <a:rPr lang="zh-CN" altLang="en-US" u="sng" dirty="0" smtClean="0"/>
              <a:t>非均匀量化对大小信号采用不同的量化级差，大信号时量化级差大一些，小信号时量化级差小一些。</a:t>
            </a:r>
            <a:r>
              <a:rPr lang="zh-CN" altLang="en-US" dirty="0" smtClean="0"/>
              <a:t>由图中可见，与均匀量化相比小信号时量化级差小，量化信噪比提高了，大信号时信噪比虽然下降了，但是也能满足要求。</a:t>
            </a:r>
            <a:endParaRPr lang="zh-CN" altLang="en-US" dirty="0"/>
          </a:p>
        </p:txBody>
      </p:sp>
      <p:pic>
        <p:nvPicPr>
          <p:cNvPr id="3" name="图片 2" descr="2-9.tif"/>
          <p:cNvPicPr>
            <a:picLocks noChangeAspect="1"/>
          </p:cNvPicPr>
          <p:nvPr/>
        </p:nvPicPr>
        <p:blipFill>
          <a:blip r:embed="rId2"/>
          <a:stretch>
            <a:fillRect/>
          </a:stretch>
        </p:blipFill>
        <p:spPr>
          <a:xfrm>
            <a:off x="2143108" y="2857496"/>
            <a:ext cx="5072098" cy="3942973"/>
          </a:xfrm>
          <a:prstGeom prst="rect">
            <a:avLst/>
          </a:prstGeom>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860652"/>
            <a:ext cx="8229600" cy="5376660"/>
          </a:xfrm>
        </p:spPr>
        <p:txBody>
          <a:bodyPr>
            <a:normAutofit/>
          </a:bodyPr>
          <a:lstStyle/>
          <a:p>
            <a:pPr>
              <a:lnSpc>
                <a:spcPct val="160000"/>
              </a:lnSpc>
            </a:pPr>
            <a:r>
              <a:rPr lang="zh-CN" altLang="en-US" u="sng" dirty="0" smtClean="0"/>
              <a:t>实现非均匀量化的方法之一是采用压缩扩张技术。</a:t>
            </a:r>
            <a:r>
              <a:rPr lang="zh-CN" altLang="en-US" dirty="0" smtClean="0"/>
              <a:t>压缩扩张技术的要点是在发送端对输人信号进行压缩处理后再均匀量化，在接收端进行扩张处理。</a:t>
            </a:r>
            <a:endParaRPr lang="en-US" altLang="zh-CN" dirty="0" smtClean="0"/>
          </a:p>
          <a:p>
            <a:pPr>
              <a:lnSpc>
                <a:spcPct val="160000"/>
              </a:lnSpc>
            </a:pPr>
            <a:endParaRPr lang="en-US" altLang="zh-CN" dirty="0" smtClean="0"/>
          </a:p>
          <a:p>
            <a:pPr>
              <a:lnSpc>
                <a:spcPct val="160000"/>
              </a:lnSpc>
            </a:pPr>
            <a:endParaRPr lang="en-US" altLang="zh-CN" dirty="0" smtClean="0"/>
          </a:p>
          <a:p>
            <a:endParaRPr lang="en-US" altLang="zh-CN" dirty="0" smtClean="0"/>
          </a:p>
          <a:p>
            <a:endParaRPr lang="en-US" altLang="zh-CN" dirty="0" smtClean="0"/>
          </a:p>
        </p:txBody>
      </p:sp>
      <p:pic>
        <p:nvPicPr>
          <p:cNvPr id="3" name="图片 2" descr="2-10.tif"/>
          <p:cNvPicPr>
            <a:picLocks noChangeAspect="1"/>
          </p:cNvPicPr>
          <p:nvPr/>
        </p:nvPicPr>
        <p:blipFill>
          <a:blip r:embed="rId2"/>
          <a:stretch>
            <a:fillRect/>
          </a:stretch>
        </p:blipFill>
        <p:spPr>
          <a:xfrm>
            <a:off x="547681" y="3375802"/>
            <a:ext cx="7912751" cy="2357454"/>
          </a:xfrm>
          <a:prstGeom prst="rect">
            <a:avLst/>
          </a:prstGeom>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571480"/>
            <a:ext cx="8229600" cy="6000792"/>
          </a:xfrm>
        </p:spPr>
        <p:txBody>
          <a:bodyPr>
            <a:normAutofit lnSpcReduction="10000"/>
          </a:bodyPr>
          <a:lstStyle/>
          <a:p>
            <a:pPr>
              <a:lnSpc>
                <a:spcPct val="160000"/>
              </a:lnSpc>
            </a:pPr>
            <a:r>
              <a:rPr lang="zh-CN" altLang="en-US" sz="1800" dirty="0" smtClean="0"/>
              <a:t>对语音信号的压缩特性，</a:t>
            </a:r>
            <a:r>
              <a:rPr lang="en-US" sz="1800" dirty="0" smtClean="0"/>
              <a:t>ITU-T</a:t>
            </a:r>
            <a:r>
              <a:rPr lang="zh-CN" altLang="en-US" sz="1800" dirty="0" smtClean="0"/>
              <a:t>的建议有两个标准，一个是</a:t>
            </a:r>
            <a:r>
              <a:rPr lang="en-US" sz="1800" dirty="0" smtClean="0"/>
              <a:t>A</a:t>
            </a:r>
            <a:r>
              <a:rPr lang="zh-CN" altLang="en-US" sz="1800" dirty="0" smtClean="0"/>
              <a:t>律，另一个是</a:t>
            </a:r>
            <a:r>
              <a:rPr lang="en-US" sz="1800" dirty="0" smtClean="0"/>
              <a:t>µ</a:t>
            </a:r>
            <a:r>
              <a:rPr lang="zh-CN" altLang="en-US" sz="1800" dirty="0" smtClean="0"/>
              <a:t>律。我国和西欧大多数国家采用</a:t>
            </a:r>
            <a:r>
              <a:rPr lang="en-US" sz="1800" dirty="0" smtClean="0"/>
              <a:t>A</a:t>
            </a:r>
            <a:r>
              <a:rPr lang="zh-CN" altLang="en-US" sz="1800" dirty="0" smtClean="0"/>
              <a:t>律，而美国和日本等国则采用</a:t>
            </a:r>
            <a:r>
              <a:rPr lang="en-US" sz="1800" dirty="0" smtClean="0"/>
              <a:t>µ</a:t>
            </a:r>
            <a:r>
              <a:rPr lang="zh-CN" altLang="en-US" sz="1800" dirty="0" smtClean="0"/>
              <a:t>律。下面主要介绍</a:t>
            </a:r>
            <a:r>
              <a:rPr lang="en-US" sz="1800" dirty="0" smtClean="0"/>
              <a:t>A</a:t>
            </a:r>
            <a:r>
              <a:rPr lang="zh-CN" altLang="en-US" sz="1800" dirty="0" smtClean="0"/>
              <a:t>律的特点。设压缩器的输入信号为</a:t>
            </a:r>
            <a:r>
              <a:rPr lang="en-US" sz="1800" dirty="0" smtClean="0"/>
              <a:t>x</a:t>
            </a:r>
            <a:r>
              <a:rPr lang="zh-CN" altLang="en-US" sz="1800" dirty="0" smtClean="0"/>
              <a:t>，输出信号为</a:t>
            </a:r>
            <a:r>
              <a:rPr lang="en-US" sz="1800" dirty="0" smtClean="0"/>
              <a:t>y(x</a:t>
            </a:r>
            <a:r>
              <a:rPr lang="zh-CN" altLang="en-US" sz="1800" dirty="0" smtClean="0"/>
              <a:t>、</a:t>
            </a:r>
            <a:r>
              <a:rPr lang="en-US" sz="1800" dirty="0" smtClean="0"/>
              <a:t>y</a:t>
            </a:r>
            <a:r>
              <a:rPr lang="zh-CN" altLang="en-US" sz="1800" dirty="0" smtClean="0"/>
              <a:t>均为归一化值，最大值为</a:t>
            </a:r>
            <a:r>
              <a:rPr lang="en-US" sz="1800" dirty="0" smtClean="0"/>
              <a:t>1)</a:t>
            </a:r>
            <a:r>
              <a:rPr lang="zh-CN" altLang="en-US" sz="1800" dirty="0" smtClean="0"/>
              <a:t>，则</a:t>
            </a:r>
            <a:r>
              <a:rPr lang="en-US" sz="1800" b="1" u="sng" dirty="0" smtClean="0"/>
              <a:t>A</a:t>
            </a:r>
            <a:r>
              <a:rPr lang="zh-CN" altLang="en-US" sz="1800" b="1" u="sng" dirty="0" smtClean="0"/>
              <a:t>律压缩特性公式为</a:t>
            </a:r>
            <a:endParaRPr lang="en-US" altLang="zh-CN" sz="1800" b="1" u="sng" dirty="0" smtClean="0"/>
          </a:p>
          <a:p>
            <a:pPr>
              <a:lnSpc>
                <a:spcPct val="160000"/>
              </a:lnSpc>
            </a:pPr>
            <a:endParaRPr lang="en-US" altLang="zh-CN" sz="1800" dirty="0" smtClean="0"/>
          </a:p>
          <a:p>
            <a:pPr>
              <a:lnSpc>
                <a:spcPct val="160000"/>
              </a:lnSpc>
            </a:pPr>
            <a:endParaRPr lang="en-US" altLang="zh-CN" sz="1800" dirty="0" smtClean="0"/>
          </a:p>
          <a:p>
            <a:pPr>
              <a:lnSpc>
                <a:spcPct val="160000"/>
              </a:lnSpc>
            </a:pPr>
            <a:endParaRPr lang="en-US" altLang="zh-CN" sz="1800" dirty="0" smtClean="0"/>
          </a:p>
          <a:p>
            <a:pPr>
              <a:lnSpc>
                <a:spcPct val="160000"/>
              </a:lnSpc>
            </a:pPr>
            <a:endParaRPr lang="en-US" altLang="zh-CN" sz="1800" dirty="0" smtClean="0"/>
          </a:p>
          <a:p>
            <a:pPr>
              <a:lnSpc>
                <a:spcPct val="160000"/>
              </a:lnSpc>
            </a:pPr>
            <a:r>
              <a:rPr lang="zh-CN" altLang="en-US" sz="1800" dirty="0" smtClean="0"/>
              <a:t>式中：</a:t>
            </a:r>
            <a:r>
              <a:rPr lang="en-US" sz="1800" dirty="0" smtClean="0"/>
              <a:t>A</a:t>
            </a:r>
            <a:r>
              <a:rPr lang="zh-CN" altLang="en-US" sz="1800" dirty="0" smtClean="0"/>
              <a:t>为压缩系数，表示压缩程度。</a:t>
            </a:r>
            <a:endParaRPr lang="en-US" altLang="zh-CN" sz="1800" dirty="0" smtClean="0"/>
          </a:p>
          <a:p>
            <a:pPr>
              <a:lnSpc>
                <a:spcPct val="160000"/>
              </a:lnSpc>
            </a:pPr>
            <a:r>
              <a:rPr lang="zh-CN" altLang="en-US" sz="1800" dirty="0" smtClean="0"/>
              <a:t>如图</a:t>
            </a:r>
            <a:r>
              <a:rPr lang="en-US" sz="1800" dirty="0" smtClean="0"/>
              <a:t>2-11</a:t>
            </a:r>
            <a:r>
              <a:rPr lang="zh-CN" altLang="en-US" sz="1800" dirty="0" smtClean="0"/>
              <a:t>所示，</a:t>
            </a:r>
            <a:r>
              <a:rPr lang="en-US" sz="1800" dirty="0" smtClean="0"/>
              <a:t>A=1</a:t>
            </a:r>
            <a:r>
              <a:rPr lang="zh-CN" altLang="en-US" sz="1800" dirty="0" smtClean="0"/>
              <a:t>时，</a:t>
            </a:r>
            <a:r>
              <a:rPr lang="en-US" sz="1800" dirty="0" smtClean="0"/>
              <a:t>y=x,</a:t>
            </a:r>
            <a:r>
              <a:rPr lang="zh-CN" altLang="en-US" sz="1800" dirty="0" smtClean="0"/>
              <a:t>表示</a:t>
            </a:r>
            <a:endParaRPr lang="en-US" altLang="zh-CN" sz="1800" dirty="0" smtClean="0"/>
          </a:p>
          <a:p>
            <a:pPr>
              <a:lnSpc>
                <a:spcPct val="160000"/>
              </a:lnSpc>
            </a:pPr>
            <a:r>
              <a:rPr lang="zh-CN" altLang="en-US" sz="1800" dirty="0" smtClean="0"/>
              <a:t>无压缩，即为均匀量化；</a:t>
            </a:r>
            <a:r>
              <a:rPr lang="en-US" sz="1800" dirty="0" smtClean="0"/>
              <a:t>A</a:t>
            </a:r>
            <a:r>
              <a:rPr lang="zh-CN" altLang="en-US" sz="1800" dirty="0" smtClean="0"/>
              <a:t>值越大，</a:t>
            </a:r>
            <a:endParaRPr lang="en-US" altLang="zh-CN" sz="1800" dirty="0" smtClean="0"/>
          </a:p>
          <a:p>
            <a:pPr>
              <a:lnSpc>
                <a:spcPct val="160000"/>
              </a:lnSpc>
            </a:pPr>
            <a:r>
              <a:rPr lang="zh-CN" altLang="en-US" sz="1800" dirty="0" smtClean="0"/>
              <a:t>在小信号处斜率越大，表示压缩程度</a:t>
            </a:r>
            <a:endParaRPr lang="en-US" altLang="zh-CN" sz="1800" dirty="0" smtClean="0"/>
          </a:p>
          <a:p>
            <a:pPr>
              <a:lnSpc>
                <a:spcPct val="160000"/>
              </a:lnSpc>
            </a:pPr>
            <a:r>
              <a:rPr lang="zh-CN" altLang="en-US" sz="1800" dirty="0" smtClean="0"/>
              <a:t>越大，对提高小信号信噪比越有利。通常取</a:t>
            </a:r>
            <a:r>
              <a:rPr lang="en-US" sz="1800" b="1" u="sng" dirty="0" smtClean="0"/>
              <a:t>A=87.6</a:t>
            </a:r>
            <a:r>
              <a:rPr lang="zh-CN" altLang="en-US" sz="1800" b="1" u="sng" dirty="0" smtClean="0"/>
              <a:t>。</a:t>
            </a:r>
            <a:endParaRPr lang="zh-CN" altLang="en-US" sz="1800" b="1" u="sng" dirty="0"/>
          </a:p>
        </p:txBody>
      </p:sp>
      <p:pic>
        <p:nvPicPr>
          <p:cNvPr id="8194" name="Picture 2"/>
          <p:cNvPicPr>
            <a:picLocks noChangeAspect="1" noChangeArrowheads="1"/>
          </p:cNvPicPr>
          <p:nvPr/>
        </p:nvPicPr>
        <p:blipFill>
          <a:blip r:embed="rId2"/>
          <a:srcRect l="8366"/>
          <a:stretch>
            <a:fillRect/>
          </a:stretch>
        </p:blipFill>
        <p:spPr bwMode="auto">
          <a:xfrm>
            <a:off x="500034" y="2357430"/>
            <a:ext cx="4214842" cy="1714512"/>
          </a:xfrm>
          <a:prstGeom prst="rect">
            <a:avLst/>
          </a:prstGeom>
          <a:ln w="88900" cap="sq" cmpd="thickThin">
            <a:solidFill>
              <a:srgbClr val="000000"/>
            </a:solidFill>
            <a:prstDash val="solid"/>
            <a:miter lim="800000"/>
          </a:ln>
          <a:effectLst>
            <a:innerShdw blurRad="76200">
              <a:srgbClr val="000000"/>
            </a:innerShdw>
          </a:effectLst>
        </p:spPr>
      </p:pic>
      <p:pic>
        <p:nvPicPr>
          <p:cNvPr id="4" name="图片 3" descr="2-11.tif"/>
          <p:cNvPicPr>
            <a:picLocks noChangeAspect="1"/>
          </p:cNvPicPr>
          <p:nvPr/>
        </p:nvPicPr>
        <p:blipFill>
          <a:blip r:embed="rId3"/>
          <a:stretch>
            <a:fillRect/>
          </a:stretch>
        </p:blipFill>
        <p:spPr>
          <a:xfrm>
            <a:off x="5184614" y="2500306"/>
            <a:ext cx="3959386" cy="3357586"/>
          </a:xfrm>
          <a:prstGeom prst="rect">
            <a:avLst/>
          </a:prstGeom>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439751"/>
            <a:ext cx="8229600" cy="5221497"/>
          </a:xfrm>
        </p:spPr>
        <p:txBody>
          <a:bodyPr/>
          <a:lstStyle/>
          <a:p>
            <a:r>
              <a:rPr lang="zh-CN" altLang="en-US" b="1" dirty="0" smtClean="0"/>
              <a:t>脉冲编码调制技术</a:t>
            </a:r>
            <a:endParaRPr lang="zh-CN" altLang="en-US" dirty="0" smtClean="0"/>
          </a:p>
          <a:p>
            <a:r>
              <a:rPr lang="zh-CN" altLang="en-US" b="1" dirty="0" smtClean="0"/>
              <a:t>脉冲编码调制的基本原理</a:t>
            </a:r>
            <a:endParaRPr lang="zh-CN" altLang="en-US" dirty="0" smtClean="0"/>
          </a:p>
          <a:p>
            <a:r>
              <a:rPr lang="en-US" sz="2000" dirty="0" smtClean="0"/>
              <a:t>    </a:t>
            </a:r>
            <a:r>
              <a:rPr lang="zh-CN" altLang="en-US" sz="2000" dirty="0" smtClean="0"/>
              <a:t>将模拟信号数字化的方法有很多种。例如，根据信号波形的幅度进行编码的脉冲编码调制（</a:t>
            </a:r>
            <a:r>
              <a:rPr lang="en-US" sz="2000" dirty="0" smtClean="0"/>
              <a:t>PCM</a:t>
            </a:r>
            <a:r>
              <a:rPr lang="zh-CN" altLang="en-US" sz="2000" dirty="0" smtClean="0"/>
              <a:t>）、根据波形的幅度变化量进行编码的增量调制（</a:t>
            </a:r>
            <a:r>
              <a:rPr lang="en-US" sz="2000" dirty="0" smtClean="0"/>
              <a:t>DM</a:t>
            </a:r>
            <a:r>
              <a:rPr lang="zh-CN" altLang="en-US" sz="2000" dirty="0" smtClean="0"/>
              <a:t>，或称</a:t>
            </a:r>
            <a:r>
              <a:rPr lang="en-US" sz="2000" dirty="0" smtClean="0"/>
              <a:t>△M</a:t>
            </a:r>
            <a:r>
              <a:rPr lang="zh-CN" altLang="en-US" sz="2000" dirty="0" smtClean="0"/>
              <a:t>）、差值脉冲编码调制（</a:t>
            </a:r>
            <a:r>
              <a:rPr lang="en-US" sz="2000" dirty="0" smtClean="0"/>
              <a:t>DPCM</a:t>
            </a:r>
            <a:r>
              <a:rPr lang="zh-CN" altLang="en-US" sz="2000" dirty="0" smtClean="0"/>
              <a:t>）和自适应差值脉冲编码调制（</a:t>
            </a:r>
            <a:r>
              <a:rPr lang="en-US" sz="2000" dirty="0" smtClean="0"/>
              <a:t>ADPCM</a:t>
            </a:r>
            <a:r>
              <a:rPr lang="zh-CN" altLang="en-US" sz="2000" dirty="0" smtClean="0"/>
              <a:t>）等。下面介绍应用比较广泛、信号质量较高的</a:t>
            </a:r>
            <a:r>
              <a:rPr lang="en-US" sz="2000" dirty="0" smtClean="0"/>
              <a:t>PCM</a:t>
            </a:r>
            <a:r>
              <a:rPr lang="zh-CN" altLang="en-US" sz="2000" dirty="0" smtClean="0"/>
              <a:t>的基本理论及相关技术。</a:t>
            </a:r>
            <a:endParaRPr lang="en-US" altLang="zh-CN" sz="2000" dirty="0" smtClean="0"/>
          </a:p>
          <a:p>
            <a:r>
              <a:rPr lang="en-US" sz="2000" dirty="0" smtClean="0"/>
              <a:t>PCM</a:t>
            </a:r>
            <a:r>
              <a:rPr lang="zh-CN" altLang="en-US" sz="2000" dirty="0" smtClean="0"/>
              <a:t>系统中的信号变换和处理过程如图所示</a:t>
            </a:r>
          </a:p>
          <a:p>
            <a:endParaRPr lang="zh-CN" altLang="en-US" dirty="0"/>
          </a:p>
        </p:txBody>
      </p:sp>
      <p:pic>
        <p:nvPicPr>
          <p:cNvPr id="4" name="图片 3" descr="2-1.tif"/>
          <p:cNvPicPr>
            <a:picLocks noChangeAspect="1"/>
          </p:cNvPicPr>
          <p:nvPr/>
        </p:nvPicPr>
        <p:blipFill>
          <a:blip r:embed="rId2"/>
          <a:stretch>
            <a:fillRect/>
          </a:stretch>
        </p:blipFill>
        <p:spPr>
          <a:xfrm>
            <a:off x="571471" y="3500438"/>
            <a:ext cx="8206825" cy="2357454"/>
          </a:xfrm>
          <a:prstGeom prst="rect">
            <a:avLst/>
          </a:prstGeom>
        </p:spPr>
      </p:pic>
      <p:sp>
        <p:nvSpPr>
          <p:cNvPr id="5" name="圆角矩形标注 4"/>
          <p:cNvSpPr/>
          <p:nvPr/>
        </p:nvSpPr>
        <p:spPr>
          <a:xfrm>
            <a:off x="1142976" y="6000768"/>
            <a:ext cx="1071570" cy="571504"/>
          </a:xfrm>
          <a:prstGeom prst="wedgeRoundRectCallout">
            <a:avLst>
              <a:gd name="adj1" fmla="val 19588"/>
              <a:gd name="adj2" fmla="val -189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时间</a:t>
            </a:r>
            <a:endParaRPr lang="zh-CN" altLang="en-US" dirty="0"/>
          </a:p>
        </p:txBody>
      </p:sp>
      <p:sp>
        <p:nvSpPr>
          <p:cNvPr id="6" name="圆角矩形标注 5"/>
          <p:cNvSpPr/>
          <p:nvPr/>
        </p:nvSpPr>
        <p:spPr>
          <a:xfrm>
            <a:off x="2357422" y="5929330"/>
            <a:ext cx="1071570" cy="571504"/>
          </a:xfrm>
          <a:prstGeom prst="wedgeRoundRectCallout">
            <a:avLst>
              <a:gd name="adj1" fmla="val 13188"/>
              <a:gd name="adj2" fmla="val -181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幅度</a:t>
            </a:r>
            <a:endParaRPr lang="zh-CN" altLang="en-US" dirty="0"/>
          </a:p>
        </p:txBody>
      </p:sp>
      <p:sp>
        <p:nvSpPr>
          <p:cNvPr id="7" name="圆角矩形标注 6"/>
          <p:cNvSpPr/>
          <p:nvPr/>
        </p:nvSpPr>
        <p:spPr>
          <a:xfrm>
            <a:off x="3714744" y="6000768"/>
            <a:ext cx="1571636" cy="428628"/>
          </a:xfrm>
          <a:prstGeom prst="wedgeRoundRectCallout">
            <a:avLst>
              <a:gd name="adj1" fmla="val -21527"/>
              <a:gd name="adj2" fmla="val -257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二进制编码</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85794"/>
            <a:ext cx="8229600" cy="5500726"/>
          </a:xfrm>
        </p:spPr>
        <p:txBody>
          <a:bodyPr>
            <a:normAutofit fontScale="92500" lnSpcReduction="10000"/>
          </a:bodyPr>
          <a:lstStyle/>
          <a:p>
            <a:pPr>
              <a:lnSpc>
                <a:spcPct val="150000"/>
              </a:lnSpc>
            </a:pPr>
            <a:r>
              <a:rPr lang="en-US" b="1" dirty="0" smtClean="0"/>
              <a:t>2.3 </a:t>
            </a:r>
            <a:r>
              <a:rPr lang="zh-CN" altLang="en-US" b="1" dirty="0" smtClean="0"/>
              <a:t>编码与解码</a:t>
            </a:r>
            <a:endParaRPr lang="en-US" altLang="zh-CN" b="1" dirty="0" smtClean="0"/>
          </a:p>
          <a:p>
            <a:pPr>
              <a:lnSpc>
                <a:spcPct val="150000"/>
              </a:lnSpc>
            </a:pPr>
            <a:r>
              <a:rPr lang="zh-CN" altLang="en-US" u="sng" dirty="0" smtClean="0"/>
              <a:t>将每一个量化值用一组二进制代码表示的过程称为编码。</a:t>
            </a:r>
            <a:r>
              <a:rPr lang="zh-CN" altLang="en-US" dirty="0" smtClean="0"/>
              <a:t>在实际的设备中，编码和量化是同时完成的。编码器的类型有很多种。下面介绍最常用的逐次反馈比较型</a:t>
            </a:r>
            <a:r>
              <a:rPr lang="en-US" dirty="0" smtClean="0"/>
              <a:t>PCM</a:t>
            </a:r>
            <a:r>
              <a:rPr lang="zh-CN" altLang="en-US" dirty="0" smtClean="0"/>
              <a:t>编码器的编码过程。</a:t>
            </a:r>
            <a:endParaRPr lang="en-US" altLang="zh-CN" dirty="0" smtClean="0"/>
          </a:p>
          <a:p>
            <a:pPr>
              <a:lnSpc>
                <a:spcPct val="150000"/>
              </a:lnSpc>
            </a:pPr>
            <a:r>
              <a:rPr lang="zh-CN" altLang="en-US" dirty="0" smtClean="0"/>
              <a:t>编码过程所要符合的规律就是码型。常见的码型有普通二进制码、折叠二进制码及循环二进制码等。</a:t>
            </a:r>
            <a:endParaRPr lang="en-US" altLang="zh-CN" dirty="0" smtClean="0"/>
          </a:p>
          <a:p>
            <a:pPr>
              <a:lnSpc>
                <a:spcPct val="150000"/>
              </a:lnSpc>
            </a:pPr>
            <a:r>
              <a:rPr lang="zh-CN" altLang="en-US" dirty="0" smtClean="0"/>
              <a:t>逐次反馈比较型编码器就是采用折叠二进制码对取样值信号进行编码的。</a:t>
            </a:r>
            <a:endParaRPr lang="en-US" altLang="zh-CN" dirty="0" smtClean="0"/>
          </a:p>
        </p:txBody>
      </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357167"/>
            <a:ext cx="8229600" cy="1643074"/>
          </a:xfrm>
        </p:spPr>
        <p:txBody>
          <a:bodyPr>
            <a:normAutofit/>
          </a:bodyPr>
          <a:lstStyle/>
          <a:p>
            <a:r>
              <a:rPr lang="en-US" b="1" dirty="0" smtClean="0"/>
              <a:t>2</a:t>
            </a:r>
            <a:r>
              <a:rPr lang="zh-CN" altLang="en-US" b="1" dirty="0" smtClean="0"/>
              <a:t>．</a:t>
            </a:r>
            <a:r>
              <a:rPr lang="en-US" b="1" dirty="0" smtClean="0"/>
              <a:t>A</a:t>
            </a:r>
            <a:r>
              <a:rPr lang="zh-CN" altLang="en-US" b="1" dirty="0" smtClean="0"/>
              <a:t>律</a:t>
            </a:r>
            <a:r>
              <a:rPr lang="en-US" b="1" dirty="0" smtClean="0"/>
              <a:t>13</a:t>
            </a:r>
            <a:r>
              <a:rPr lang="zh-CN" altLang="en-US" b="1" dirty="0" smtClean="0"/>
              <a:t>折线压缩特性曲线</a:t>
            </a:r>
            <a:endParaRPr lang="zh-CN" altLang="en-US" dirty="0" smtClean="0"/>
          </a:p>
          <a:p>
            <a:r>
              <a:rPr lang="zh-CN" altLang="en-US" dirty="0" smtClean="0"/>
              <a:t>在我国，实际中的编码器是用一小段折线来近似模拟</a:t>
            </a:r>
            <a:r>
              <a:rPr lang="en-US" dirty="0" smtClean="0"/>
              <a:t>A</a:t>
            </a:r>
            <a:r>
              <a:rPr lang="zh-CN" altLang="en-US" dirty="0" smtClean="0"/>
              <a:t>律压缩特性的</a:t>
            </a:r>
            <a:endParaRPr lang="zh-CN" altLang="en-US" dirty="0"/>
          </a:p>
        </p:txBody>
      </p:sp>
      <p:pic>
        <p:nvPicPr>
          <p:cNvPr id="3" name="图片 2" descr="2-12.tif"/>
          <p:cNvPicPr>
            <a:picLocks noChangeAspect="1"/>
          </p:cNvPicPr>
          <p:nvPr/>
        </p:nvPicPr>
        <p:blipFill>
          <a:blip r:embed="rId2"/>
          <a:stretch>
            <a:fillRect/>
          </a:stretch>
        </p:blipFill>
        <p:spPr>
          <a:xfrm>
            <a:off x="1500166" y="1857364"/>
            <a:ext cx="6500858" cy="4857784"/>
          </a:xfrm>
          <a:prstGeom prst="rect">
            <a:avLst/>
          </a:prstGeom>
        </p:spPr>
      </p:pic>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srcRect/>
          <a:stretch>
            <a:fillRect/>
          </a:stretch>
        </p:blipFill>
        <p:spPr bwMode="auto">
          <a:xfrm>
            <a:off x="285720" y="1000108"/>
            <a:ext cx="8071623" cy="4857784"/>
          </a:xfrm>
          <a:prstGeom prst="rect">
            <a:avLst/>
          </a:prstGeom>
          <a:noFill/>
          <a:ln w="9525">
            <a:noFill/>
            <a:miter lim="800000"/>
            <a:headEnd/>
            <a:tailEnd/>
          </a:ln>
          <a:effectLst/>
        </p:spPr>
      </p:pic>
      <p:sp>
        <p:nvSpPr>
          <p:cNvPr id="4" name="矩形 3"/>
          <p:cNvSpPr/>
          <p:nvPr/>
        </p:nvSpPr>
        <p:spPr>
          <a:xfrm>
            <a:off x="571472" y="500042"/>
            <a:ext cx="7858180" cy="369332"/>
          </a:xfrm>
          <a:prstGeom prst="rect">
            <a:avLst/>
          </a:prstGeom>
        </p:spPr>
        <p:txBody>
          <a:bodyPr wrap="square">
            <a:spAutoFit/>
          </a:bodyPr>
          <a:lstStyle/>
          <a:p>
            <a:r>
              <a:rPr lang="en-US" dirty="0"/>
              <a:t>x</a:t>
            </a:r>
            <a:r>
              <a:rPr lang="zh-CN" altLang="en-US" dirty="0"/>
              <a:t>轴上各量化电平值</a:t>
            </a:r>
            <a:r>
              <a:rPr lang="zh-CN" altLang="en-US" dirty="0" smtClean="0"/>
              <a:t>见下表</a:t>
            </a:r>
            <a:endParaRPr lang="zh-CN" altLang="en-US" dirty="0"/>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1000108"/>
            <a:ext cx="8001056" cy="5221497"/>
          </a:xfrm>
        </p:spPr>
        <p:txBody>
          <a:bodyPr>
            <a:normAutofit/>
          </a:bodyPr>
          <a:lstStyle/>
          <a:p>
            <a:r>
              <a:rPr lang="zh-CN" altLang="en-US" dirty="0" smtClean="0"/>
              <a:t>再将</a:t>
            </a:r>
            <a:r>
              <a:rPr lang="en-US" dirty="0" smtClean="0"/>
              <a:t>y</a:t>
            </a:r>
            <a:r>
              <a:rPr lang="zh-CN" altLang="en-US" dirty="0" smtClean="0"/>
              <a:t>轴均匀地分为</a:t>
            </a:r>
            <a:r>
              <a:rPr lang="en-US" dirty="0" smtClean="0"/>
              <a:t>8</a:t>
            </a:r>
            <a:r>
              <a:rPr lang="zh-CN" altLang="en-US" dirty="0" smtClean="0"/>
              <a:t>段，分段点为</a:t>
            </a:r>
            <a:r>
              <a:rPr lang="en-US" dirty="0" smtClean="0"/>
              <a:t>1</a:t>
            </a:r>
            <a:r>
              <a:rPr lang="zh-CN" altLang="en-US" dirty="0" smtClean="0"/>
              <a:t>、</a:t>
            </a:r>
            <a:r>
              <a:rPr lang="en-US" dirty="0" smtClean="0"/>
              <a:t>7</a:t>
            </a:r>
            <a:r>
              <a:rPr lang="zh-CN" altLang="en-US" dirty="0" smtClean="0"/>
              <a:t>／</a:t>
            </a:r>
            <a:r>
              <a:rPr lang="en-US" dirty="0" smtClean="0"/>
              <a:t>8</a:t>
            </a:r>
            <a:r>
              <a:rPr lang="zh-CN" altLang="en-US" dirty="0" smtClean="0"/>
              <a:t>、</a:t>
            </a:r>
            <a:r>
              <a:rPr lang="en-US" dirty="0" smtClean="0"/>
              <a:t>6</a:t>
            </a:r>
            <a:r>
              <a:rPr lang="zh-CN" altLang="en-US" dirty="0" smtClean="0"/>
              <a:t>／</a:t>
            </a:r>
            <a:r>
              <a:rPr lang="en-US" dirty="0" smtClean="0"/>
              <a:t>8</a:t>
            </a:r>
            <a:r>
              <a:rPr lang="zh-CN" altLang="en-US" dirty="0" smtClean="0"/>
              <a:t>、</a:t>
            </a:r>
            <a:r>
              <a:rPr lang="en-US" dirty="0" smtClean="0"/>
              <a:t>5</a:t>
            </a:r>
            <a:r>
              <a:rPr lang="zh-CN" altLang="en-US" dirty="0" smtClean="0"/>
              <a:t>／</a:t>
            </a:r>
            <a:r>
              <a:rPr lang="en-US" dirty="0" smtClean="0"/>
              <a:t>8</a:t>
            </a:r>
            <a:r>
              <a:rPr lang="zh-CN" altLang="en-US" dirty="0" smtClean="0"/>
              <a:t>、</a:t>
            </a:r>
            <a:r>
              <a:rPr lang="en-US" dirty="0" smtClean="0"/>
              <a:t>4</a:t>
            </a:r>
            <a:r>
              <a:rPr lang="zh-CN" altLang="en-US" dirty="0" smtClean="0"/>
              <a:t>／</a:t>
            </a:r>
            <a:r>
              <a:rPr lang="en-US" dirty="0" smtClean="0"/>
              <a:t>8</a:t>
            </a:r>
            <a:r>
              <a:rPr lang="zh-CN" altLang="en-US" dirty="0" smtClean="0"/>
              <a:t>、</a:t>
            </a:r>
            <a:r>
              <a:rPr lang="en-US" dirty="0" smtClean="0"/>
              <a:t>3</a:t>
            </a:r>
            <a:r>
              <a:rPr lang="zh-CN" altLang="en-US" dirty="0" smtClean="0"/>
              <a:t>／</a:t>
            </a:r>
            <a:r>
              <a:rPr lang="en-US" dirty="0" smtClean="0"/>
              <a:t>8</a:t>
            </a:r>
            <a:r>
              <a:rPr lang="zh-CN" altLang="en-US" dirty="0" smtClean="0"/>
              <a:t>、</a:t>
            </a:r>
            <a:r>
              <a:rPr lang="en-US" dirty="0" smtClean="0"/>
              <a:t>2</a:t>
            </a:r>
            <a:r>
              <a:rPr lang="zh-CN" altLang="en-US" dirty="0" smtClean="0"/>
              <a:t>／</a:t>
            </a:r>
            <a:r>
              <a:rPr lang="en-US" dirty="0" smtClean="0"/>
              <a:t>8</a:t>
            </a:r>
            <a:r>
              <a:rPr lang="zh-CN" altLang="en-US" dirty="0" smtClean="0"/>
              <a:t>、</a:t>
            </a:r>
            <a:r>
              <a:rPr lang="en-US" dirty="0" smtClean="0"/>
              <a:t>1</a:t>
            </a:r>
            <a:r>
              <a:rPr lang="zh-CN" altLang="en-US" dirty="0" smtClean="0"/>
              <a:t>／</a:t>
            </a:r>
            <a:r>
              <a:rPr lang="en-US" dirty="0" smtClean="0"/>
              <a:t>8</a:t>
            </a:r>
            <a:r>
              <a:rPr lang="zh-CN" altLang="en-US" dirty="0" smtClean="0"/>
              <a:t>、</a:t>
            </a:r>
            <a:r>
              <a:rPr lang="en-US" dirty="0" smtClean="0"/>
              <a:t>0</a:t>
            </a:r>
            <a:r>
              <a:rPr lang="zh-CN" altLang="en-US" dirty="0" smtClean="0"/>
              <a:t>。每段再均匀地分为</a:t>
            </a:r>
            <a:r>
              <a:rPr lang="en-US" dirty="0" smtClean="0"/>
              <a:t>16</a:t>
            </a:r>
            <a:r>
              <a:rPr lang="zh-CN" altLang="en-US" dirty="0" smtClean="0"/>
              <a:t>等分。这样就得到了均匀量化的</a:t>
            </a:r>
            <a:r>
              <a:rPr lang="en-US" dirty="0" smtClean="0"/>
              <a:t>128</a:t>
            </a:r>
            <a:r>
              <a:rPr lang="zh-CN" altLang="en-US" dirty="0" smtClean="0"/>
              <a:t>个量化级。将</a:t>
            </a:r>
            <a:r>
              <a:rPr lang="en-US" dirty="0" smtClean="0"/>
              <a:t>x</a:t>
            </a:r>
            <a:r>
              <a:rPr lang="zh-CN" altLang="en-US" dirty="0" smtClean="0"/>
              <a:t>轴上各段的起始电平作为横坐标</a:t>
            </a:r>
            <a:r>
              <a:rPr lang="en-US" dirty="0" smtClean="0"/>
              <a:t>,</a:t>
            </a:r>
            <a:r>
              <a:rPr lang="zh-CN" altLang="en-US" dirty="0" smtClean="0"/>
              <a:t>把</a:t>
            </a:r>
            <a:r>
              <a:rPr lang="en-US" dirty="0" smtClean="0"/>
              <a:t>y</a:t>
            </a:r>
            <a:r>
              <a:rPr lang="zh-CN" altLang="en-US" dirty="0" smtClean="0"/>
              <a:t>轴上的各段的起始电平作为纵坐标，则可在坐标系的第一象限上得到</a:t>
            </a:r>
            <a:r>
              <a:rPr lang="en-US" dirty="0" smtClean="0"/>
              <a:t>9</a:t>
            </a:r>
            <a:r>
              <a:rPr lang="zh-CN" altLang="en-US" dirty="0" smtClean="0"/>
              <a:t>个点。将相邻的点用直线连起来，得到</a:t>
            </a:r>
            <a:r>
              <a:rPr lang="en-US" dirty="0" smtClean="0"/>
              <a:t>8</a:t>
            </a:r>
            <a:r>
              <a:rPr lang="zh-CN" altLang="en-US" dirty="0" smtClean="0"/>
              <a:t>条折线，因为第</a:t>
            </a:r>
            <a:r>
              <a:rPr lang="en-US" dirty="0" smtClean="0"/>
              <a:t>1</a:t>
            </a:r>
            <a:r>
              <a:rPr lang="zh-CN" altLang="en-US" dirty="0" smtClean="0"/>
              <a:t>、</a:t>
            </a:r>
            <a:r>
              <a:rPr lang="en-US" dirty="0" smtClean="0"/>
              <a:t>2</a:t>
            </a:r>
            <a:r>
              <a:rPr lang="zh-CN" altLang="en-US" dirty="0" smtClean="0"/>
              <a:t>条折线的斜率相等，再考虑到</a:t>
            </a:r>
            <a:r>
              <a:rPr lang="en-US" dirty="0" smtClean="0"/>
              <a:t>-1</a:t>
            </a:r>
            <a:r>
              <a:rPr lang="zh-CN" altLang="en-US" dirty="0" smtClean="0"/>
              <a:t>～</a:t>
            </a:r>
            <a:r>
              <a:rPr lang="en-US" dirty="0" smtClean="0"/>
              <a:t>0</a:t>
            </a:r>
            <a:r>
              <a:rPr lang="zh-CN" altLang="en-US" dirty="0" smtClean="0"/>
              <a:t>区间，总共得到</a:t>
            </a:r>
            <a:r>
              <a:rPr lang="en-US" dirty="0" smtClean="0"/>
              <a:t>13</a:t>
            </a:r>
            <a:r>
              <a:rPr lang="zh-CN" altLang="en-US" dirty="0" smtClean="0"/>
              <a:t>条折线。由这</a:t>
            </a:r>
            <a:r>
              <a:rPr lang="en-US" dirty="0" smtClean="0"/>
              <a:t>13</a:t>
            </a:r>
            <a:r>
              <a:rPr lang="zh-CN" altLang="en-US" dirty="0" smtClean="0"/>
              <a:t>条折线构成的压缩特性具有</a:t>
            </a:r>
            <a:r>
              <a:rPr lang="en-US" dirty="0" smtClean="0"/>
              <a:t>A</a:t>
            </a:r>
            <a:r>
              <a:rPr lang="zh-CN" altLang="en-US" dirty="0" smtClean="0"/>
              <a:t>律压缩特性的特点，所以称为</a:t>
            </a:r>
            <a:r>
              <a:rPr lang="en-US" dirty="0" smtClean="0"/>
              <a:t>13</a:t>
            </a:r>
            <a:r>
              <a:rPr lang="zh-CN" altLang="en-US" dirty="0" smtClean="0"/>
              <a:t>折线压缩特性。</a:t>
            </a:r>
            <a:endParaRPr lang="zh-CN" altLang="en-US" dirty="0"/>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srcRect/>
          <a:stretch>
            <a:fillRect/>
          </a:stretch>
        </p:blipFill>
        <p:spPr bwMode="auto">
          <a:xfrm>
            <a:off x="357158" y="928670"/>
            <a:ext cx="8576166" cy="4786346"/>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2-13.tif"/>
          <p:cNvPicPr>
            <a:picLocks noGrp="1" noChangeAspect="1"/>
          </p:cNvPicPr>
          <p:nvPr>
            <p:ph idx="1"/>
          </p:nvPr>
        </p:nvPicPr>
        <p:blipFill>
          <a:blip r:embed="rId2"/>
          <a:stretch>
            <a:fillRect/>
          </a:stretch>
        </p:blipFill>
        <p:spPr>
          <a:xfrm>
            <a:off x="2772918" y="3970614"/>
            <a:ext cx="3598164" cy="2673096"/>
          </a:xfrm>
        </p:spPr>
      </p:pic>
      <p:pic>
        <p:nvPicPr>
          <p:cNvPr id="11267" name="Picture 3"/>
          <p:cNvPicPr>
            <a:picLocks noChangeAspect="1" noChangeArrowheads="1"/>
          </p:cNvPicPr>
          <p:nvPr/>
        </p:nvPicPr>
        <p:blipFill>
          <a:blip r:embed="rId3"/>
          <a:srcRect/>
          <a:stretch>
            <a:fillRect/>
          </a:stretch>
        </p:blipFill>
        <p:spPr bwMode="auto">
          <a:xfrm>
            <a:off x="214282" y="285728"/>
            <a:ext cx="8729600" cy="3571900"/>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85795"/>
            <a:ext cx="8229600" cy="2500330"/>
          </a:xfrm>
        </p:spPr>
        <p:txBody>
          <a:bodyPr>
            <a:normAutofit fontScale="92500" lnSpcReduction="10000"/>
          </a:bodyPr>
          <a:lstStyle/>
          <a:p>
            <a:r>
              <a:rPr lang="en-US" b="1" dirty="0" smtClean="0"/>
              <a:t>4. </a:t>
            </a:r>
            <a:r>
              <a:rPr lang="zh-CN" altLang="en-US" b="1" dirty="0" smtClean="0"/>
              <a:t>解码</a:t>
            </a:r>
            <a:endParaRPr lang="zh-CN" altLang="en-US" dirty="0" smtClean="0"/>
          </a:p>
          <a:p>
            <a:r>
              <a:rPr lang="en-US" dirty="0" smtClean="0"/>
              <a:t>   </a:t>
            </a:r>
            <a:r>
              <a:rPr lang="zh-CN" altLang="en-US" dirty="0" smtClean="0"/>
              <a:t>解码的作用是将接收到的</a:t>
            </a:r>
            <a:r>
              <a:rPr lang="en-US" dirty="0" smtClean="0"/>
              <a:t>PCM</a:t>
            </a:r>
            <a:r>
              <a:rPr lang="zh-CN" altLang="en-US" dirty="0" smtClean="0"/>
              <a:t>信号还原成</a:t>
            </a:r>
            <a:r>
              <a:rPr lang="en-US" dirty="0" smtClean="0"/>
              <a:t>PAM</a:t>
            </a:r>
            <a:r>
              <a:rPr lang="zh-CN" altLang="en-US" dirty="0" smtClean="0"/>
              <a:t>量化信号。下图为</a:t>
            </a:r>
            <a:r>
              <a:rPr lang="en-US" dirty="0" smtClean="0"/>
              <a:t>PCM</a:t>
            </a:r>
            <a:r>
              <a:rPr lang="zh-CN" altLang="en-US" dirty="0" smtClean="0"/>
              <a:t>译码器原理框图，它与本地译码器相似，但又有不同。接收到的</a:t>
            </a:r>
            <a:r>
              <a:rPr lang="en-US" dirty="0" smtClean="0"/>
              <a:t>PCM</a:t>
            </a:r>
            <a:r>
              <a:rPr lang="zh-CN" altLang="en-US" dirty="0" smtClean="0"/>
              <a:t>串行码经串</a:t>
            </a:r>
            <a:r>
              <a:rPr lang="en-US" dirty="0" smtClean="0"/>
              <a:t>/</a:t>
            </a:r>
            <a:r>
              <a:rPr lang="zh-CN" altLang="en-US" dirty="0" smtClean="0"/>
              <a:t>并变换变为并行码，并由记忆电路记忆，通过</a:t>
            </a:r>
            <a:r>
              <a:rPr lang="en-US" dirty="0" smtClean="0"/>
              <a:t>7/12</a:t>
            </a:r>
            <a:r>
              <a:rPr lang="zh-CN" altLang="en-US" dirty="0" smtClean="0"/>
              <a:t>变换、寄存读出和线性解码网络输出相应的</a:t>
            </a:r>
            <a:r>
              <a:rPr lang="en-US" dirty="0" smtClean="0"/>
              <a:t>PAM</a:t>
            </a:r>
            <a:r>
              <a:rPr lang="zh-CN" altLang="en-US" dirty="0" smtClean="0"/>
              <a:t>量化信号。</a:t>
            </a:r>
          </a:p>
          <a:p>
            <a:endParaRPr lang="zh-CN" altLang="en-US" dirty="0"/>
          </a:p>
        </p:txBody>
      </p:sp>
      <p:pic>
        <p:nvPicPr>
          <p:cNvPr id="3" name="图片 2" descr="2-15.tif"/>
          <p:cNvPicPr>
            <a:picLocks noChangeAspect="1"/>
          </p:cNvPicPr>
          <p:nvPr/>
        </p:nvPicPr>
        <p:blipFill>
          <a:blip r:embed="rId2"/>
          <a:stretch>
            <a:fillRect/>
          </a:stretch>
        </p:blipFill>
        <p:spPr>
          <a:xfrm>
            <a:off x="1643042" y="3571876"/>
            <a:ext cx="6260929" cy="2428892"/>
          </a:xfrm>
          <a:prstGeom prst="rect">
            <a:avLst/>
          </a:prstGeom>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altLang="zh-CN" dirty="0" smtClean="0"/>
              <a:t>2.4</a:t>
            </a:r>
            <a:r>
              <a:rPr lang="zh-CN" altLang="en-US" dirty="0" smtClean="0"/>
              <a:t>增量调制</a:t>
            </a:r>
            <a:r>
              <a:rPr lang="en-US" altLang="zh-CN" dirty="0" smtClean="0"/>
              <a:t>(</a:t>
            </a:r>
            <a:r>
              <a:rPr lang="el-GR" altLang="zh-CN" dirty="0" smtClean="0">
                <a:cs typeface="Arial" charset="0"/>
              </a:rPr>
              <a:t>Δ</a:t>
            </a:r>
            <a:r>
              <a:rPr lang="en-US" altLang="zh-CN" dirty="0" smtClean="0">
                <a:cs typeface="Arial" charset="0"/>
              </a:rPr>
              <a:t>M</a:t>
            </a:r>
            <a:r>
              <a:rPr lang="en-US" altLang="zh-CN" dirty="0" smtClean="0"/>
              <a:t>)</a:t>
            </a:r>
            <a:r>
              <a:rPr lang="zh-CN" altLang="en-US" dirty="0" smtClean="0"/>
              <a:t>系统</a:t>
            </a:r>
          </a:p>
        </p:txBody>
      </p:sp>
      <p:sp>
        <p:nvSpPr>
          <p:cNvPr id="305155" name="Rectangle 3"/>
          <p:cNvSpPr>
            <a:spLocks noGrp="1" noChangeArrowheads="1"/>
          </p:cNvSpPr>
          <p:nvPr>
            <p:ph idx="1"/>
          </p:nvPr>
        </p:nvSpPr>
        <p:spPr/>
        <p:txBody>
          <a:bodyPr/>
          <a:lstStyle/>
          <a:p>
            <a:pPr eaLnBrk="1" hangingPunct="1"/>
            <a:r>
              <a:rPr lang="en-US" altLang="zh-CN" b="1" smtClean="0"/>
              <a:t>1</a:t>
            </a:r>
            <a:r>
              <a:rPr lang="zh-CN" altLang="en-US" b="1" smtClean="0"/>
              <a:t>、</a:t>
            </a:r>
            <a:r>
              <a:rPr lang="el-GR" altLang="zh-CN" b="1" smtClean="0">
                <a:cs typeface="Arial" charset="0"/>
              </a:rPr>
              <a:t>Δ</a:t>
            </a:r>
            <a:r>
              <a:rPr lang="en-US" altLang="zh-CN" b="1" smtClean="0">
                <a:cs typeface="Arial" charset="0"/>
              </a:rPr>
              <a:t>M</a:t>
            </a:r>
            <a:r>
              <a:rPr lang="zh-CN" altLang="en-US" b="1" smtClean="0">
                <a:cs typeface="Arial" charset="0"/>
              </a:rPr>
              <a:t>系统</a:t>
            </a:r>
            <a:r>
              <a:rPr lang="zh-CN" altLang="en-US" b="1" smtClean="0"/>
              <a:t>产生的背景</a:t>
            </a:r>
          </a:p>
          <a:p>
            <a:pPr eaLnBrk="1" hangingPunct="1"/>
            <a:r>
              <a:rPr lang="en-US" altLang="zh-CN" b="1" smtClean="0"/>
              <a:t>2</a:t>
            </a:r>
            <a:r>
              <a:rPr lang="zh-CN" altLang="en-US" b="1" smtClean="0"/>
              <a:t>、</a:t>
            </a:r>
            <a:r>
              <a:rPr lang="el-GR" altLang="zh-CN" b="1" smtClean="0">
                <a:cs typeface="Arial" charset="0"/>
              </a:rPr>
              <a:t>Δ</a:t>
            </a:r>
            <a:r>
              <a:rPr lang="en-US" altLang="zh-CN" b="1" smtClean="0">
                <a:cs typeface="Arial" charset="0"/>
              </a:rPr>
              <a:t>M</a:t>
            </a:r>
            <a:r>
              <a:rPr lang="zh-CN" altLang="en-US" b="1" smtClean="0">
                <a:cs typeface="Arial" charset="0"/>
              </a:rPr>
              <a:t>系统</a:t>
            </a:r>
            <a:r>
              <a:rPr lang="zh-CN" altLang="en-US" b="1" smtClean="0"/>
              <a:t>的基本原理</a:t>
            </a:r>
          </a:p>
          <a:p>
            <a:pPr eaLnBrk="1" hangingPunct="1"/>
            <a:r>
              <a:rPr lang="en-US" altLang="zh-CN" b="1" smtClean="0"/>
              <a:t>3</a:t>
            </a:r>
            <a:r>
              <a:rPr lang="zh-CN" altLang="en-US" b="1" smtClean="0"/>
              <a:t>、</a:t>
            </a:r>
            <a:r>
              <a:rPr lang="el-GR" altLang="zh-CN" b="1" smtClean="0">
                <a:cs typeface="Arial" charset="0"/>
              </a:rPr>
              <a:t>Δ</a:t>
            </a:r>
            <a:r>
              <a:rPr lang="en-US" altLang="zh-CN" b="1" smtClean="0">
                <a:cs typeface="Arial" charset="0"/>
              </a:rPr>
              <a:t>M</a:t>
            </a:r>
            <a:r>
              <a:rPr lang="zh-CN" altLang="en-US" b="1" smtClean="0">
                <a:cs typeface="Arial" charset="0"/>
              </a:rPr>
              <a:t>系统</a:t>
            </a:r>
            <a:r>
              <a:rPr lang="zh-CN" altLang="en-US" b="1" smtClean="0"/>
              <a:t>的量化噪声</a:t>
            </a:r>
          </a:p>
          <a:p>
            <a:pPr eaLnBrk="1" hangingPunct="1"/>
            <a:r>
              <a:rPr lang="en-US" altLang="zh-CN" b="1" smtClean="0"/>
              <a:t>4</a:t>
            </a:r>
            <a:r>
              <a:rPr lang="zh-CN" altLang="en-US" b="1" smtClean="0"/>
              <a:t>、</a:t>
            </a:r>
            <a:r>
              <a:rPr lang="el-GR" altLang="zh-CN" b="1" smtClean="0">
                <a:cs typeface="Arial" charset="0"/>
              </a:rPr>
              <a:t>Δ</a:t>
            </a:r>
            <a:r>
              <a:rPr lang="en-US" altLang="zh-CN" b="1" smtClean="0">
                <a:cs typeface="Arial" charset="0"/>
              </a:rPr>
              <a:t>M</a:t>
            </a:r>
            <a:r>
              <a:rPr lang="zh-CN" altLang="en-US" b="1" smtClean="0">
                <a:cs typeface="Arial" charset="0"/>
              </a:rPr>
              <a:t>系统</a:t>
            </a:r>
            <a:r>
              <a:rPr lang="zh-CN" altLang="en-US" b="1" smtClean="0"/>
              <a:t>的过载现象及避免方法</a:t>
            </a:r>
          </a:p>
          <a:p>
            <a:pPr eaLnBrk="1" hangingPunct="1"/>
            <a:r>
              <a:rPr lang="en-US" altLang="zh-CN" b="1" smtClean="0"/>
              <a:t>5</a:t>
            </a:r>
            <a:r>
              <a:rPr lang="zh-CN" altLang="en-US" b="1" smtClean="0"/>
              <a:t>、</a:t>
            </a:r>
            <a:r>
              <a:rPr lang="en-US" altLang="zh-CN" b="1" smtClean="0"/>
              <a:t>PCM</a:t>
            </a:r>
            <a:r>
              <a:rPr lang="zh-CN" altLang="en-US" b="1" smtClean="0"/>
              <a:t>与</a:t>
            </a:r>
            <a:r>
              <a:rPr lang="el-GR" altLang="zh-CN" b="1" smtClean="0">
                <a:cs typeface="Arial" charset="0"/>
              </a:rPr>
              <a:t>Δ</a:t>
            </a:r>
            <a:r>
              <a:rPr lang="en-US" altLang="zh-CN" b="1" smtClean="0">
                <a:cs typeface="Arial" charset="0"/>
              </a:rPr>
              <a:t>M</a:t>
            </a:r>
            <a:r>
              <a:rPr lang="zh-CN" altLang="en-US" b="1" smtClean="0">
                <a:cs typeface="Arial" charset="0"/>
              </a:rPr>
              <a:t>的比较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5155">
                                            <p:txEl>
                                              <p:pRg st="0" end="0"/>
                                            </p:txEl>
                                          </p:spTgt>
                                        </p:tgtEl>
                                        <p:attrNameLst>
                                          <p:attrName>style.visibility</p:attrName>
                                        </p:attrNameLst>
                                      </p:cBhvr>
                                      <p:to>
                                        <p:strVal val="visible"/>
                                      </p:to>
                                    </p:set>
                                    <p:anim calcmode="lin" valueType="num">
                                      <p:cBhvr additive="base">
                                        <p:cTn id="7" dur="500" fill="hold"/>
                                        <p:tgtEl>
                                          <p:spTgt spid="305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5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5155">
                                            <p:txEl>
                                              <p:pRg st="1" end="1"/>
                                            </p:txEl>
                                          </p:spTgt>
                                        </p:tgtEl>
                                        <p:attrNameLst>
                                          <p:attrName>style.visibility</p:attrName>
                                        </p:attrNameLst>
                                      </p:cBhvr>
                                      <p:to>
                                        <p:strVal val="visible"/>
                                      </p:to>
                                    </p:set>
                                    <p:anim calcmode="lin" valueType="num">
                                      <p:cBhvr additive="base">
                                        <p:cTn id="13" dur="500" fill="hold"/>
                                        <p:tgtEl>
                                          <p:spTgt spid="3051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5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5155">
                                            <p:txEl>
                                              <p:pRg st="2" end="2"/>
                                            </p:txEl>
                                          </p:spTgt>
                                        </p:tgtEl>
                                        <p:attrNameLst>
                                          <p:attrName>style.visibility</p:attrName>
                                        </p:attrNameLst>
                                      </p:cBhvr>
                                      <p:to>
                                        <p:strVal val="visible"/>
                                      </p:to>
                                    </p:set>
                                    <p:anim calcmode="lin" valueType="num">
                                      <p:cBhvr additive="base">
                                        <p:cTn id="19" dur="500" fill="hold"/>
                                        <p:tgtEl>
                                          <p:spTgt spid="3051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5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5155">
                                            <p:txEl>
                                              <p:pRg st="3" end="3"/>
                                            </p:txEl>
                                          </p:spTgt>
                                        </p:tgtEl>
                                        <p:attrNameLst>
                                          <p:attrName>style.visibility</p:attrName>
                                        </p:attrNameLst>
                                      </p:cBhvr>
                                      <p:to>
                                        <p:strVal val="visible"/>
                                      </p:to>
                                    </p:set>
                                    <p:anim calcmode="lin" valueType="num">
                                      <p:cBhvr additive="base">
                                        <p:cTn id="25" dur="500" fill="hold"/>
                                        <p:tgtEl>
                                          <p:spTgt spid="3051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5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5155">
                                            <p:txEl>
                                              <p:pRg st="4" end="4"/>
                                            </p:txEl>
                                          </p:spTgt>
                                        </p:tgtEl>
                                        <p:attrNameLst>
                                          <p:attrName>style.visibility</p:attrName>
                                        </p:attrNameLst>
                                      </p:cBhvr>
                                      <p:to>
                                        <p:strVal val="visible"/>
                                      </p:to>
                                    </p:set>
                                    <p:anim calcmode="lin" valueType="num">
                                      <p:cBhvr additive="base">
                                        <p:cTn id="31" dur="500" fill="hold"/>
                                        <p:tgtEl>
                                          <p:spTgt spid="3051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51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Rectangle 2"/>
          <p:cNvSpPr>
            <a:spLocks noGrp="1" noChangeArrowheads="1"/>
          </p:cNvSpPr>
          <p:nvPr>
            <p:ph type="title"/>
          </p:nvPr>
        </p:nvSpPr>
        <p:spPr>
          <a:xfrm>
            <a:off x="468313" y="188913"/>
            <a:ext cx="8229600" cy="1371600"/>
          </a:xfrm>
        </p:spPr>
        <p:txBody>
          <a:bodyPr/>
          <a:lstStyle/>
          <a:p>
            <a:pPr eaLnBrk="1" hangingPunct="1"/>
            <a:r>
              <a:rPr lang="en-US" altLang="zh-CN" smtClean="0"/>
              <a:t>1</a:t>
            </a:r>
            <a:r>
              <a:rPr lang="zh-CN" altLang="en-US" smtClean="0"/>
              <a:t>、</a:t>
            </a:r>
            <a:r>
              <a:rPr lang="el-GR" altLang="zh-CN" smtClean="0">
                <a:cs typeface="Arial" charset="0"/>
              </a:rPr>
              <a:t>Δ</a:t>
            </a:r>
            <a:r>
              <a:rPr lang="en-US" altLang="zh-CN" smtClean="0">
                <a:cs typeface="Arial" charset="0"/>
              </a:rPr>
              <a:t>M</a:t>
            </a:r>
            <a:r>
              <a:rPr lang="zh-CN" altLang="en-US" smtClean="0">
                <a:cs typeface="Arial" charset="0"/>
              </a:rPr>
              <a:t>系统</a:t>
            </a:r>
            <a:r>
              <a:rPr lang="zh-CN" altLang="en-US" smtClean="0"/>
              <a:t>产生的背景</a:t>
            </a:r>
          </a:p>
        </p:txBody>
      </p:sp>
      <p:sp>
        <p:nvSpPr>
          <p:cNvPr id="25610" name="Rectangle 3"/>
          <p:cNvSpPr>
            <a:spLocks noGrp="1" noChangeArrowheads="1"/>
          </p:cNvSpPr>
          <p:nvPr>
            <p:ph idx="1"/>
          </p:nvPr>
        </p:nvSpPr>
        <p:spPr>
          <a:xfrm>
            <a:off x="230188" y="1412875"/>
            <a:ext cx="8229600" cy="3886200"/>
          </a:xfrm>
        </p:spPr>
        <p:txBody>
          <a:bodyPr/>
          <a:lstStyle/>
          <a:p>
            <a:pPr eaLnBrk="1" hangingPunct="1"/>
            <a:r>
              <a:rPr lang="zh-CN" altLang="en-US" b="1" smtClean="0"/>
              <a:t>我们先研究一下</a:t>
            </a:r>
            <a:r>
              <a:rPr lang="en-US" altLang="zh-CN" b="1" smtClean="0"/>
              <a:t>PCM</a:t>
            </a:r>
            <a:r>
              <a:rPr lang="zh-CN" altLang="en-US" b="1" smtClean="0"/>
              <a:t>的带宽</a:t>
            </a:r>
          </a:p>
        </p:txBody>
      </p:sp>
      <p:grpSp>
        <p:nvGrpSpPr>
          <p:cNvPr id="2" name="Group 23"/>
          <p:cNvGrpSpPr>
            <a:grpSpLocks/>
          </p:cNvGrpSpPr>
          <p:nvPr/>
        </p:nvGrpSpPr>
        <p:grpSpPr bwMode="auto">
          <a:xfrm>
            <a:off x="611188" y="2060575"/>
            <a:ext cx="7202487" cy="2016125"/>
            <a:chOff x="385" y="1616"/>
            <a:chExt cx="4537" cy="1270"/>
          </a:xfrm>
        </p:grpSpPr>
        <p:sp>
          <p:nvSpPr>
            <p:cNvPr id="25628" name="Line 5"/>
            <p:cNvSpPr>
              <a:spLocks noChangeShapeType="1"/>
            </p:cNvSpPr>
            <p:nvPr/>
          </p:nvSpPr>
          <p:spPr bwMode="auto">
            <a:xfrm flipV="1">
              <a:off x="793" y="1707"/>
              <a:ext cx="0" cy="1179"/>
            </a:xfrm>
            <a:prstGeom prst="line">
              <a:avLst/>
            </a:prstGeom>
            <a:noFill/>
            <a:ln w="9525">
              <a:solidFill>
                <a:schemeClr val="tx1"/>
              </a:solidFill>
              <a:round/>
              <a:headEnd/>
              <a:tailEnd type="triangle" w="med" len="med"/>
            </a:ln>
          </p:spPr>
          <p:txBody>
            <a:bodyPr/>
            <a:lstStyle/>
            <a:p>
              <a:endParaRPr lang="zh-CN" altLang="en-US"/>
            </a:p>
          </p:txBody>
        </p:sp>
        <p:grpSp>
          <p:nvGrpSpPr>
            <p:cNvPr id="3" name="Group 22"/>
            <p:cNvGrpSpPr>
              <a:grpSpLocks/>
            </p:cNvGrpSpPr>
            <p:nvPr/>
          </p:nvGrpSpPr>
          <p:grpSpPr bwMode="auto">
            <a:xfrm>
              <a:off x="385" y="1616"/>
              <a:ext cx="4537" cy="1008"/>
              <a:chOff x="385" y="1616"/>
              <a:chExt cx="4537" cy="1008"/>
            </a:xfrm>
          </p:grpSpPr>
          <p:sp>
            <p:nvSpPr>
              <p:cNvPr id="25630" name="Line 4"/>
              <p:cNvSpPr>
                <a:spLocks noChangeShapeType="1"/>
              </p:cNvSpPr>
              <p:nvPr/>
            </p:nvSpPr>
            <p:spPr bwMode="auto">
              <a:xfrm>
                <a:off x="385" y="2478"/>
                <a:ext cx="4355" cy="0"/>
              </a:xfrm>
              <a:prstGeom prst="line">
                <a:avLst/>
              </a:prstGeom>
              <a:noFill/>
              <a:ln w="9525">
                <a:solidFill>
                  <a:schemeClr val="tx1"/>
                </a:solidFill>
                <a:round/>
                <a:headEnd/>
                <a:tailEnd type="triangle" w="med" len="med"/>
              </a:ln>
            </p:spPr>
            <p:txBody>
              <a:bodyPr/>
              <a:lstStyle/>
              <a:p>
                <a:endParaRPr lang="zh-CN" altLang="en-US"/>
              </a:p>
            </p:txBody>
          </p:sp>
          <p:sp>
            <p:nvSpPr>
              <p:cNvPr id="25631" name="Text Box 6"/>
              <p:cNvSpPr txBox="1">
                <a:spLocks noChangeArrowheads="1"/>
              </p:cNvSpPr>
              <p:nvPr/>
            </p:nvSpPr>
            <p:spPr bwMode="auto">
              <a:xfrm>
                <a:off x="4740" y="2297"/>
                <a:ext cx="182" cy="327"/>
              </a:xfrm>
              <a:prstGeom prst="rect">
                <a:avLst/>
              </a:prstGeom>
              <a:noFill/>
              <a:ln w="9525">
                <a:noFill/>
                <a:miter lim="800000"/>
                <a:headEnd/>
                <a:tailEnd/>
              </a:ln>
            </p:spPr>
            <p:txBody>
              <a:bodyPr>
                <a:spAutoFit/>
              </a:bodyPr>
              <a:lstStyle/>
              <a:p>
                <a:pPr>
                  <a:spcBef>
                    <a:spcPct val="50000"/>
                  </a:spcBef>
                </a:pPr>
                <a:r>
                  <a:rPr lang="en-US" altLang="zh-CN" sz="2800" i="1"/>
                  <a:t>t</a:t>
                </a:r>
              </a:p>
            </p:txBody>
          </p:sp>
          <p:sp>
            <p:nvSpPr>
              <p:cNvPr id="25632" name="Text Box 7"/>
              <p:cNvSpPr txBox="1">
                <a:spLocks noChangeArrowheads="1"/>
              </p:cNvSpPr>
              <p:nvPr/>
            </p:nvSpPr>
            <p:spPr bwMode="auto">
              <a:xfrm>
                <a:off x="884" y="1616"/>
                <a:ext cx="816" cy="231"/>
              </a:xfrm>
              <a:prstGeom prst="rect">
                <a:avLst/>
              </a:prstGeom>
              <a:noFill/>
              <a:ln w="9525">
                <a:noFill/>
                <a:miter lim="800000"/>
                <a:headEnd/>
                <a:tailEnd/>
              </a:ln>
            </p:spPr>
            <p:txBody>
              <a:bodyPr>
                <a:spAutoFit/>
              </a:bodyPr>
              <a:lstStyle/>
              <a:p>
                <a:pPr>
                  <a:spcBef>
                    <a:spcPct val="50000"/>
                  </a:spcBef>
                </a:pPr>
                <a:r>
                  <a:rPr lang="en-US" altLang="zh-CN" b="1"/>
                  <a:t>PCM</a:t>
                </a:r>
                <a:r>
                  <a:rPr lang="zh-CN" altLang="en-US" b="1"/>
                  <a:t>波形</a:t>
                </a:r>
              </a:p>
            </p:txBody>
          </p:sp>
          <p:sp>
            <p:nvSpPr>
              <p:cNvPr id="25633" name="Line 8"/>
              <p:cNvSpPr>
                <a:spLocks noChangeShapeType="1"/>
              </p:cNvSpPr>
              <p:nvPr/>
            </p:nvSpPr>
            <p:spPr bwMode="auto">
              <a:xfrm>
                <a:off x="793" y="2024"/>
                <a:ext cx="137" cy="0"/>
              </a:xfrm>
              <a:prstGeom prst="line">
                <a:avLst/>
              </a:prstGeom>
              <a:noFill/>
              <a:ln w="38100">
                <a:solidFill>
                  <a:srgbClr val="FF0000"/>
                </a:solidFill>
                <a:round/>
                <a:headEnd/>
                <a:tailEnd/>
              </a:ln>
            </p:spPr>
            <p:txBody>
              <a:bodyPr/>
              <a:lstStyle/>
              <a:p>
                <a:endParaRPr lang="zh-CN" altLang="en-US"/>
              </a:p>
            </p:txBody>
          </p:sp>
          <p:sp>
            <p:nvSpPr>
              <p:cNvPr id="25634" name="Line 9"/>
              <p:cNvSpPr>
                <a:spLocks noChangeShapeType="1"/>
              </p:cNvSpPr>
              <p:nvPr/>
            </p:nvSpPr>
            <p:spPr bwMode="auto">
              <a:xfrm>
                <a:off x="793" y="2024"/>
                <a:ext cx="0" cy="454"/>
              </a:xfrm>
              <a:prstGeom prst="line">
                <a:avLst/>
              </a:prstGeom>
              <a:noFill/>
              <a:ln w="38100">
                <a:solidFill>
                  <a:srgbClr val="FF0000"/>
                </a:solidFill>
                <a:round/>
                <a:headEnd/>
                <a:tailEnd/>
              </a:ln>
            </p:spPr>
            <p:txBody>
              <a:bodyPr/>
              <a:lstStyle/>
              <a:p>
                <a:endParaRPr lang="zh-CN" altLang="en-US"/>
              </a:p>
            </p:txBody>
          </p:sp>
          <p:sp>
            <p:nvSpPr>
              <p:cNvPr id="25635" name="Line 10"/>
              <p:cNvSpPr>
                <a:spLocks noChangeShapeType="1"/>
              </p:cNvSpPr>
              <p:nvPr/>
            </p:nvSpPr>
            <p:spPr bwMode="auto">
              <a:xfrm>
                <a:off x="930" y="2024"/>
                <a:ext cx="0" cy="454"/>
              </a:xfrm>
              <a:prstGeom prst="line">
                <a:avLst/>
              </a:prstGeom>
              <a:noFill/>
              <a:ln w="38100">
                <a:solidFill>
                  <a:srgbClr val="FF0000"/>
                </a:solidFill>
                <a:round/>
                <a:headEnd/>
                <a:tailEnd/>
              </a:ln>
            </p:spPr>
            <p:txBody>
              <a:bodyPr/>
              <a:lstStyle/>
              <a:p>
                <a:endParaRPr lang="zh-CN" altLang="en-US"/>
              </a:p>
            </p:txBody>
          </p:sp>
          <p:sp>
            <p:nvSpPr>
              <p:cNvPr id="25636" name="Line 11"/>
              <p:cNvSpPr>
                <a:spLocks noChangeShapeType="1"/>
              </p:cNvSpPr>
              <p:nvPr/>
            </p:nvSpPr>
            <p:spPr bwMode="auto">
              <a:xfrm>
                <a:off x="930" y="2478"/>
                <a:ext cx="137" cy="0"/>
              </a:xfrm>
              <a:prstGeom prst="line">
                <a:avLst/>
              </a:prstGeom>
              <a:noFill/>
              <a:ln w="38100">
                <a:solidFill>
                  <a:srgbClr val="FF0000"/>
                </a:solidFill>
                <a:round/>
                <a:headEnd/>
                <a:tailEnd/>
              </a:ln>
            </p:spPr>
            <p:txBody>
              <a:bodyPr/>
              <a:lstStyle/>
              <a:p>
                <a:endParaRPr lang="zh-CN" altLang="en-US"/>
              </a:p>
            </p:txBody>
          </p:sp>
          <p:sp>
            <p:nvSpPr>
              <p:cNvPr id="25637" name="Line 12"/>
              <p:cNvSpPr>
                <a:spLocks noChangeShapeType="1"/>
              </p:cNvSpPr>
              <p:nvPr/>
            </p:nvSpPr>
            <p:spPr bwMode="auto">
              <a:xfrm>
                <a:off x="1066" y="2024"/>
                <a:ext cx="137" cy="0"/>
              </a:xfrm>
              <a:prstGeom prst="line">
                <a:avLst/>
              </a:prstGeom>
              <a:noFill/>
              <a:ln w="38100">
                <a:solidFill>
                  <a:srgbClr val="FF0000"/>
                </a:solidFill>
                <a:round/>
                <a:headEnd/>
                <a:tailEnd/>
              </a:ln>
            </p:spPr>
            <p:txBody>
              <a:bodyPr/>
              <a:lstStyle/>
              <a:p>
                <a:endParaRPr lang="zh-CN" altLang="en-US"/>
              </a:p>
            </p:txBody>
          </p:sp>
          <p:sp>
            <p:nvSpPr>
              <p:cNvPr id="25638" name="Line 13"/>
              <p:cNvSpPr>
                <a:spLocks noChangeShapeType="1"/>
              </p:cNvSpPr>
              <p:nvPr/>
            </p:nvSpPr>
            <p:spPr bwMode="auto">
              <a:xfrm>
                <a:off x="1066" y="2024"/>
                <a:ext cx="0" cy="454"/>
              </a:xfrm>
              <a:prstGeom prst="line">
                <a:avLst/>
              </a:prstGeom>
              <a:noFill/>
              <a:ln w="38100">
                <a:solidFill>
                  <a:srgbClr val="FF0000"/>
                </a:solidFill>
                <a:round/>
                <a:headEnd/>
                <a:tailEnd/>
              </a:ln>
            </p:spPr>
            <p:txBody>
              <a:bodyPr/>
              <a:lstStyle/>
              <a:p>
                <a:endParaRPr lang="zh-CN" altLang="en-US"/>
              </a:p>
            </p:txBody>
          </p:sp>
          <p:sp>
            <p:nvSpPr>
              <p:cNvPr id="25639" name="Line 14"/>
              <p:cNvSpPr>
                <a:spLocks noChangeShapeType="1"/>
              </p:cNvSpPr>
              <p:nvPr/>
            </p:nvSpPr>
            <p:spPr bwMode="auto">
              <a:xfrm>
                <a:off x="1202" y="2024"/>
                <a:ext cx="0" cy="454"/>
              </a:xfrm>
              <a:prstGeom prst="line">
                <a:avLst/>
              </a:prstGeom>
              <a:noFill/>
              <a:ln w="38100">
                <a:solidFill>
                  <a:srgbClr val="FF0000"/>
                </a:solidFill>
                <a:round/>
                <a:headEnd/>
                <a:tailEnd/>
              </a:ln>
            </p:spPr>
            <p:txBody>
              <a:bodyPr/>
              <a:lstStyle/>
              <a:p>
                <a:endParaRPr lang="zh-CN" altLang="en-US"/>
              </a:p>
            </p:txBody>
          </p:sp>
          <p:sp>
            <p:nvSpPr>
              <p:cNvPr id="25640" name="Line 15"/>
              <p:cNvSpPr>
                <a:spLocks noChangeShapeType="1"/>
              </p:cNvSpPr>
              <p:nvPr/>
            </p:nvSpPr>
            <p:spPr bwMode="auto">
              <a:xfrm>
                <a:off x="1202" y="2478"/>
                <a:ext cx="137" cy="0"/>
              </a:xfrm>
              <a:prstGeom prst="line">
                <a:avLst/>
              </a:prstGeom>
              <a:noFill/>
              <a:ln w="38100">
                <a:solidFill>
                  <a:srgbClr val="FF0000"/>
                </a:solidFill>
                <a:round/>
                <a:headEnd/>
                <a:tailEnd/>
              </a:ln>
            </p:spPr>
            <p:txBody>
              <a:bodyPr/>
              <a:lstStyle/>
              <a:p>
                <a:endParaRPr lang="zh-CN" altLang="en-US"/>
              </a:p>
            </p:txBody>
          </p:sp>
          <p:sp>
            <p:nvSpPr>
              <p:cNvPr id="25641" name="Line 16"/>
              <p:cNvSpPr>
                <a:spLocks noChangeShapeType="1"/>
              </p:cNvSpPr>
              <p:nvPr/>
            </p:nvSpPr>
            <p:spPr bwMode="auto">
              <a:xfrm>
                <a:off x="1338" y="2478"/>
                <a:ext cx="137" cy="0"/>
              </a:xfrm>
              <a:prstGeom prst="line">
                <a:avLst/>
              </a:prstGeom>
              <a:noFill/>
              <a:ln w="38100">
                <a:solidFill>
                  <a:srgbClr val="FF0000"/>
                </a:solidFill>
                <a:round/>
                <a:headEnd/>
                <a:tailEnd/>
              </a:ln>
            </p:spPr>
            <p:txBody>
              <a:bodyPr/>
              <a:lstStyle/>
              <a:p>
                <a:endParaRPr lang="zh-CN" altLang="en-US"/>
              </a:p>
            </p:txBody>
          </p:sp>
          <p:sp>
            <p:nvSpPr>
              <p:cNvPr id="25642" name="Line 17"/>
              <p:cNvSpPr>
                <a:spLocks noChangeShapeType="1"/>
              </p:cNvSpPr>
              <p:nvPr/>
            </p:nvSpPr>
            <p:spPr bwMode="auto">
              <a:xfrm>
                <a:off x="1474" y="2024"/>
                <a:ext cx="137" cy="0"/>
              </a:xfrm>
              <a:prstGeom prst="line">
                <a:avLst/>
              </a:prstGeom>
              <a:noFill/>
              <a:ln w="38100">
                <a:solidFill>
                  <a:srgbClr val="FF0000"/>
                </a:solidFill>
                <a:round/>
                <a:headEnd/>
                <a:tailEnd/>
              </a:ln>
            </p:spPr>
            <p:txBody>
              <a:bodyPr/>
              <a:lstStyle/>
              <a:p>
                <a:endParaRPr lang="zh-CN" altLang="en-US"/>
              </a:p>
            </p:txBody>
          </p:sp>
          <p:sp>
            <p:nvSpPr>
              <p:cNvPr id="25643" name="Line 18"/>
              <p:cNvSpPr>
                <a:spLocks noChangeShapeType="1"/>
              </p:cNvSpPr>
              <p:nvPr/>
            </p:nvSpPr>
            <p:spPr bwMode="auto">
              <a:xfrm>
                <a:off x="1474" y="2024"/>
                <a:ext cx="0" cy="454"/>
              </a:xfrm>
              <a:prstGeom prst="line">
                <a:avLst/>
              </a:prstGeom>
              <a:noFill/>
              <a:ln w="38100">
                <a:solidFill>
                  <a:srgbClr val="FF0000"/>
                </a:solidFill>
                <a:round/>
                <a:headEnd/>
                <a:tailEnd/>
              </a:ln>
            </p:spPr>
            <p:txBody>
              <a:bodyPr/>
              <a:lstStyle/>
              <a:p>
                <a:endParaRPr lang="zh-CN" altLang="en-US"/>
              </a:p>
            </p:txBody>
          </p:sp>
          <p:sp>
            <p:nvSpPr>
              <p:cNvPr id="25644" name="Line 19"/>
              <p:cNvSpPr>
                <a:spLocks noChangeShapeType="1"/>
              </p:cNvSpPr>
              <p:nvPr/>
            </p:nvSpPr>
            <p:spPr bwMode="auto">
              <a:xfrm>
                <a:off x="1882" y="2024"/>
                <a:ext cx="0" cy="454"/>
              </a:xfrm>
              <a:prstGeom prst="line">
                <a:avLst/>
              </a:prstGeom>
              <a:noFill/>
              <a:ln w="38100">
                <a:solidFill>
                  <a:srgbClr val="FF0000"/>
                </a:solidFill>
                <a:round/>
                <a:headEnd/>
                <a:tailEnd/>
              </a:ln>
            </p:spPr>
            <p:txBody>
              <a:bodyPr/>
              <a:lstStyle/>
              <a:p>
                <a:endParaRPr lang="zh-CN" altLang="en-US"/>
              </a:p>
            </p:txBody>
          </p:sp>
          <p:sp>
            <p:nvSpPr>
              <p:cNvPr id="25645" name="Line 20"/>
              <p:cNvSpPr>
                <a:spLocks noChangeShapeType="1"/>
              </p:cNvSpPr>
              <p:nvPr/>
            </p:nvSpPr>
            <p:spPr bwMode="auto">
              <a:xfrm>
                <a:off x="1610" y="2024"/>
                <a:ext cx="137" cy="0"/>
              </a:xfrm>
              <a:prstGeom prst="line">
                <a:avLst/>
              </a:prstGeom>
              <a:noFill/>
              <a:ln w="38100">
                <a:solidFill>
                  <a:srgbClr val="FF0000"/>
                </a:solidFill>
                <a:round/>
                <a:headEnd/>
                <a:tailEnd/>
              </a:ln>
            </p:spPr>
            <p:txBody>
              <a:bodyPr/>
              <a:lstStyle/>
              <a:p>
                <a:endParaRPr lang="zh-CN" altLang="en-US"/>
              </a:p>
            </p:txBody>
          </p:sp>
          <p:sp>
            <p:nvSpPr>
              <p:cNvPr id="25646" name="Line 21"/>
              <p:cNvSpPr>
                <a:spLocks noChangeShapeType="1"/>
              </p:cNvSpPr>
              <p:nvPr/>
            </p:nvSpPr>
            <p:spPr bwMode="auto">
              <a:xfrm>
                <a:off x="1746" y="2024"/>
                <a:ext cx="137" cy="0"/>
              </a:xfrm>
              <a:prstGeom prst="line">
                <a:avLst/>
              </a:prstGeom>
              <a:noFill/>
              <a:ln w="38100">
                <a:solidFill>
                  <a:srgbClr val="FF0000"/>
                </a:solidFill>
                <a:round/>
                <a:headEnd/>
                <a:tailEnd/>
              </a:ln>
            </p:spPr>
            <p:txBody>
              <a:bodyPr/>
              <a:lstStyle/>
              <a:p>
                <a:endParaRPr lang="zh-CN" altLang="en-US"/>
              </a:p>
            </p:txBody>
          </p:sp>
        </p:grpSp>
      </p:grpSp>
      <p:graphicFrame>
        <p:nvGraphicFramePr>
          <p:cNvPr id="303128" name="Object 24"/>
          <p:cNvGraphicFramePr>
            <a:graphicFrameLocks noChangeAspect="1"/>
          </p:cNvGraphicFramePr>
          <p:nvPr/>
        </p:nvGraphicFramePr>
        <p:xfrm>
          <a:off x="1258888" y="3429000"/>
          <a:ext cx="1751012" cy="500063"/>
        </p:xfrm>
        <a:graphic>
          <a:graphicData uri="http://schemas.openxmlformats.org/presentationml/2006/ole">
            <mc:AlternateContent xmlns:mc="http://schemas.openxmlformats.org/markup-compatibility/2006">
              <mc:Choice xmlns:v="urn:schemas-microsoft-com:vml" Requires="v">
                <p:oleObj spid="_x0000_s19507" name="公式" r:id="rId3" imgW="622080" imgH="177480" progId="Equation.3">
                  <p:embed/>
                </p:oleObj>
              </mc:Choice>
              <mc:Fallback>
                <p:oleObj name="公式" r:id="rId3" imgW="622080" imgH="177480" progId="Equation.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3429000"/>
                        <a:ext cx="1751012" cy="500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 name="Group 27"/>
          <p:cNvGrpSpPr>
            <a:grpSpLocks/>
          </p:cNvGrpSpPr>
          <p:nvPr/>
        </p:nvGrpSpPr>
        <p:grpSpPr bwMode="auto">
          <a:xfrm>
            <a:off x="827088" y="3068638"/>
            <a:ext cx="2520950" cy="0"/>
            <a:chOff x="521" y="1933"/>
            <a:chExt cx="1588" cy="0"/>
          </a:xfrm>
        </p:grpSpPr>
        <p:sp>
          <p:nvSpPr>
            <p:cNvPr id="25626" name="Line 25"/>
            <p:cNvSpPr>
              <a:spLocks noChangeShapeType="1"/>
            </p:cNvSpPr>
            <p:nvPr/>
          </p:nvSpPr>
          <p:spPr bwMode="auto">
            <a:xfrm>
              <a:off x="521" y="1933"/>
              <a:ext cx="272" cy="0"/>
            </a:xfrm>
            <a:prstGeom prst="line">
              <a:avLst/>
            </a:prstGeom>
            <a:noFill/>
            <a:ln w="38100">
              <a:solidFill>
                <a:schemeClr val="tx1"/>
              </a:solidFill>
              <a:round/>
              <a:headEnd/>
              <a:tailEnd type="triangle" w="med" len="med"/>
            </a:ln>
          </p:spPr>
          <p:txBody>
            <a:bodyPr/>
            <a:lstStyle/>
            <a:p>
              <a:endParaRPr lang="zh-CN" altLang="en-US"/>
            </a:p>
          </p:txBody>
        </p:sp>
        <p:sp>
          <p:nvSpPr>
            <p:cNvPr id="25627" name="Line 26"/>
            <p:cNvSpPr>
              <a:spLocks noChangeShapeType="1"/>
            </p:cNvSpPr>
            <p:nvPr/>
          </p:nvSpPr>
          <p:spPr bwMode="auto">
            <a:xfrm flipH="1">
              <a:off x="1882" y="1933"/>
              <a:ext cx="227" cy="0"/>
            </a:xfrm>
            <a:prstGeom prst="line">
              <a:avLst/>
            </a:prstGeom>
            <a:noFill/>
            <a:ln w="38100">
              <a:solidFill>
                <a:schemeClr val="tx1"/>
              </a:solidFill>
              <a:round/>
              <a:headEnd/>
              <a:tailEnd type="triangle" w="med" len="med"/>
            </a:ln>
          </p:spPr>
          <p:txBody>
            <a:bodyPr/>
            <a:lstStyle/>
            <a:p>
              <a:endParaRPr lang="zh-CN" altLang="en-US"/>
            </a:p>
          </p:txBody>
        </p:sp>
      </p:grpSp>
      <p:sp>
        <p:nvSpPr>
          <p:cNvPr id="303132" name="Text Box 28"/>
          <p:cNvSpPr txBox="1">
            <a:spLocks noChangeArrowheads="1"/>
          </p:cNvSpPr>
          <p:nvPr/>
        </p:nvSpPr>
        <p:spPr bwMode="auto">
          <a:xfrm>
            <a:off x="3419475" y="2565400"/>
            <a:ext cx="4248150" cy="762000"/>
          </a:xfrm>
          <a:prstGeom prst="rect">
            <a:avLst/>
          </a:prstGeom>
          <a:noFill/>
          <a:ln w="9525">
            <a:noFill/>
            <a:miter lim="800000"/>
            <a:headEnd/>
            <a:tailEnd/>
          </a:ln>
        </p:spPr>
        <p:txBody>
          <a:bodyPr>
            <a:spAutoFit/>
          </a:bodyPr>
          <a:lstStyle/>
          <a:p>
            <a:pPr>
              <a:spcBef>
                <a:spcPct val="50000"/>
              </a:spcBef>
            </a:pPr>
            <a:r>
              <a:rPr lang="zh-CN" altLang="en-US" sz="2200" b="1"/>
              <a:t>因为</a:t>
            </a:r>
            <a:r>
              <a:rPr lang="en-US" altLang="zh-CN" sz="2200" b="1"/>
              <a:t>8</a:t>
            </a:r>
            <a:r>
              <a:rPr lang="zh-CN" altLang="en-US" sz="2200" b="1"/>
              <a:t>位是</a:t>
            </a:r>
            <a:r>
              <a:rPr lang="en-US" altLang="zh-CN" sz="2200" b="1"/>
              <a:t>1</a:t>
            </a:r>
            <a:r>
              <a:rPr lang="zh-CN" altLang="en-US" sz="2200" b="1"/>
              <a:t>次采样的编码，所以这</a:t>
            </a:r>
            <a:r>
              <a:rPr lang="en-US" altLang="zh-CN" sz="2200" b="1"/>
              <a:t>8</a:t>
            </a:r>
            <a:r>
              <a:rPr lang="zh-CN" altLang="en-US" sz="2200" b="1"/>
              <a:t>位的宽度就是采样周期</a:t>
            </a:r>
          </a:p>
        </p:txBody>
      </p:sp>
      <p:grpSp>
        <p:nvGrpSpPr>
          <p:cNvPr id="5" name="Group 31"/>
          <p:cNvGrpSpPr>
            <a:grpSpLocks/>
          </p:cNvGrpSpPr>
          <p:nvPr/>
        </p:nvGrpSpPr>
        <p:grpSpPr bwMode="auto">
          <a:xfrm>
            <a:off x="827088" y="3284538"/>
            <a:ext cx="1008062" cy="0"/>
            <a:chOff x="521" y="2069"/>
            <a:chExt cx="635" cy="0"/>
          </a:xfrm>
        </p:grpSpPr>
        <p:sp>
          <p:nvSpPr>
            <p:cNvPr id="25624" name="Line 29"/>
            <p:cNvSpPr>
              <a:spLocks noChangeShapeType="1"/>
            </p:cNvSpPr>
            <p:nvPr/>
          </p:nvSpPr>
          <p:spPr bwMode="auto">
            <a:xfrm>
              <a:off x="521" y="2069"/>
              <a:ext cx="272" cy="0"/>
            </a:xfrm>
            <a:prstGeom prst="line">
              <a:avLst/>
            </a:prstGeom>
            <a:noFill/>
            <a:ln w="38100">
              <a:solidFill>
                <a:schemeClr val="tx1"/>
              </a:solidFill>
              <a:round/>
              <a:headEnd/>
              <a:tailEnd type="triangle" w="med" len="med"/>
            </a:ln>
          </p:spPr>
          <p:txBody>
            <a:bodyPr/>
            <a:lstStyle/>
            <a:p>
              <a:endParaRPr lang="zh-CN" altLang="en-US"/>
            </a:p>
          </p:txBody>
        </p:sp>
        <p:sp>
          <p:nvSpPr>
            <p:cNvPr id="25625" name="Line 30"/>
            <p:cNvSpPr>
              <a:spLocks noChangeShapeType="1"/>
            </p:cNvSpPr>
            <p:nvPr/>
          </p:nvSpPr>
          <p:spPr bwMode="auto">
            <a:xfrm flipH="1">
              <a:off x="930" y="2069"/>
              <a:ext cx="226" cy="0"/>
            </a:xfrm>
            <a:prstGeom prst="line">
              <a:avLst/>
            </a:prstGeom>
            <a:noFill/>
            <a:ln w="38100">
              <a:solidFill>
                <a:schemeClr val="tx1"/>
              </a:solidFill>
              <a:round/>
              <a:headEnd/>
              <a:tailEnd type="triangle" w="med" len="med"/>
            </a:ln>
          </p:spPr>
          <p:txBody>
            <a:bodyPr/>
            <a:lstStyle/>
            <a:p>
              <a:endParaRPr lang="zh-CN" altLang="en-US"/>
            </a:p>
          </p:txBody>
        </p:sp>
      </p:grpSp>
      <p:sp>
        <p:nvSpPr>
          <p:cNvPr id="303136" name="Text Box 32"/>
          <p:cNvSpPr txBox="1">
            <a:spLocks noChangeArrowheads="1"/>
          </p:cNvSpPr>
          <p:nvPr/>
        </p:nvSpPr>
        <p:spPr bwMode="auto">
          <a:xfrm>
            <a:off x="395288" y="3860800"/>
            <a:ext cx="4462462" cy="427038"/>
          </a:xfrm>
          <a:prstGeom prst="rect">
            <a:avLst/>
          </a:prstGeom>
          <a:noFill/>
          <a:ln w="9525">
            <a:noFill/>
            <a:miter lim="800000"/>
            <a:headEnd/>
            <a:tailEnd/>
          </a:ln>
        </p:spPr>
        <p:txBody>
          <a:bodyPr>
            <a:spAutoFit/>
          </a:bodyPr>
          <a:lstStyle/>
          <a:p>
            <a:pPr>
              <a:spcBef>
                <a:spcPct val="50000"/>
              </a:spcBef>
            </a:pPr>
            <a:r>
              <a:rPr lang="zh-CN" altLang="en-US" sz="2200" b="1"/>
              <a:t>所以</a:t>
            </a:r>
            <a:r>
              <a:rPr lang="en-US" altLang="zh-CN" sz="2200" b="1"/>
              <a:t>1</a:t>
            </a:r>
            <a:r>
              <a:rPr lang="zh-CN" altLang="en-US" sz="2200" b="1"/>
              <a:t>位的宽度就是采样周期的</a:t>
            </a:r>
            <a:r>
              <a:rPr lang="en-US" altLang="zh-CN" sz="2200" b="1"/>
              <a:t>1/8</a:t>
            </a:r>
          </a:p>
        </p:txBody>
      </p:sp>
      <p:graphicFrame>
        <p:nvGraphicFramePr>
          <p:cNvPr id="303137" name="Object 33"/>
          <p:cNvGraphicFramePr>
            <a:graphicFrameLocks noChangeAspect="1"/>
          </p:cNvGraphicFramePr>
          <p:nvPr/>
        </p:nvGraphicFramePr>
        <p:xfrm>
          <a:off x="4787900" y="3573463"/>
          <a:ext cx="2549525" cy="898525"/>
        </p:xfrm>
        <a:graphic>
          <a:graphicData uri="http://schemas.openxmlformats.org/presentationml/2006/ole">
            <mc:AlternateContent xmlns:mc="http://schemas.openxmlformats.org/markup-compatibility/2006">
              <mc:Choice xmlns:v="urn:schemas-microsoft-com:vml" Requires="v">
                <p:oleObj spid="_x0000_s19508" name="公式" r:id="rId5" imgW="1117440" imgH="393480" progId="Equation.3">
                  <p:embed/>
                </p:oleObj>
              </mc:Choice>
              <mc:Fallback>
                <p:oleObj name="公式" r:id="rId5" imgW="1117440" imgH="393480" progId="Equation.3">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7900" y="3573463"/>
                        <a:ext cx="2549525"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3138" name="Text Box 34"/>
          <p:cNvSpPr txBox="1">
            <a:spLocks noChangeArrowheads="1"/>
          </p:cNvSpPr>
          <p:nvPr/>
        </p:nvSpPr>
        <p:spPr bwMode="auto">
          <a:xfrm>
            <a:off x="900113" y="4365625"/>
            <a:ext cx="3455987" cy="427038"/>
          </a:xfrm>
          <a:prstGeom prst="rect">
            <a:avLst/>
          </a:prstGeom>
          <a:noFill/>
          <a:ln w="9525">
            <a:noFill/>
            <a:miter lim="800000"/>
            <a:headEnd/>
            <a:tailEnd/>
          </a:ln>
        </p:spPr>
        <p:txBody>
          <a:bodyPr>
            <a:spAutoFit/>
          </a:bodyPr>
          <a:lstStyle/>
          <a:p>
            <a:pPr>
              <a:spcBef>
                <a:spcPct val="50000"/>
              </a:spcBef>
            </a:pPr>
            <a:r>
              <a:rPr lang="zh-CN" altLang="en-US" sz="2200" b="1"/>
              <a:t>该窄方波的付立叶变换为</a:t>
            </a:r>
          </a:p>
        </p:txBody>
      </p:sp>
      <p:grpSp>
        <p:nvGrpSpPr>
          <p:cNvPr id="6" name="Group 35"/>
          <p:cNvGrpSpPr>
            <a:grpSpLocks/>
          </p:cNvGrpSpPr>
          <p:nvPr/>
        </p:nvGrpSpPr>
        <p:grpSpPr bwMode="auto">
          <a:xfrm>
            <a:off x="5116513" y="4437063"/>
            <a:ext cx="3632200" cy="1655762"/>
            <a:chOff x="3152" y="2160"/>
            <a:chExt cx="2288" cy="1043"/>
          </a:xfrm>
        </p:grpSpPr>
        <p:sp>
          <p:nvSpPr>
            <p:cNvPr id="25619" name="Line 36"/>
            <p:cNvSpPr>
              <a:spLocks noChangeShapeType="1"/>
            </p:cNvSpPr>
            <p:nvPr/>
          </p:nvSpPr>
          <p:spPr bwMode="auto">
            <a:xfrm>
              <a:off x="3198" y="2976"/>
              <a:ext cx="1995" cy="0"/>
            </a:xfrm>
            <a:prstGeom prst="line">
              <a:avLst/>
            </a:prstGeom>
            <a:noFill/>
            <a:ln w="38100">
              <a:solidFill>
                <a:schemeClr val="tx1"/>
              </a:solidFill>
              <a:round/>
              <a:headEnd/>
              <a:tailEnd type="triangle" w="med" len="med"/>
            </a:ln>
          </p:spPr>
          <p:txBody>
            <a:bodyPr/>
            <a:lstStyle/>
            <a:p>
              <a:endParaRPr lang="zh-CN" altLang="en-US"/>
            </a:p>
          </p:txBody>
        </p:sp>
        <p:sp>
          <p:nvSpPr>
            <p:cNvPr id="25620" name="Rectangle 37"/>
            <p:cNvSpPr>
              <a:spLocks noChangeArrowheads="1"/>
            </p:cNvSpPr>
            <p:nvPr/>
          </p:nvSpPr>
          <p:spPr bwMode="auto">
            <a:xfrm>
              <a:off x="5284" y="2849"/>
              <a:ext cx="156" cy="231"/>
            </a:xfrm>
            <a:prstGeom prst="rect">
              <a:avLst/>
            </a:prstGeom>
            <a:noFill/>
            <a:ln w="9525">
              <a:noFill/>
              <a:miter lim="800000"/>
              <a:headEnd/>
              <a:tailEnd/>
            </a:ln>
          </p:spPr>
          <p:txBody>
            <a:bodyPr wrap="none">
              <a:spAutoFit/>
            </a:bodyPr>
            <a:lstStyle/>
            <a:p>
              <a:r>
                <a:rPr lang="en-US" altLang="zh-CN" i="1"/>
                <a:t>f</a:t>
              </a:r>
            </a:p>
          </p:txBody>
        </p:sp>
        <p:sp>
          <p:nvSpPr>
            <p:cNvPr id="25621" name="Line 38"/>
            <p:cNvSpPr>
              <a:spLocks noChangeShapeType="1"/>
            </p:cNvSpPr>
            <p:nvPr/>
          </p:nvSpPr>
          <p:spPr bwMode="auto">
            <a:xfrm flipV="1">
              <a:off x="4195" y="2160"/>
              <a:ext cx="0" cy="1043"/>
            </a:xfrm>
            <a:prstGeom prst="line">
              <a:avLst/>
            </a:prstGeom>
            <a:noFill/>
            <a:ln w="38100">
              <a:solidFill>
                <a:schemeClr val="tx1"/>
              </a:solidFill>
              <a:round/>
              <a:headEnd/>
              <a:tailEnd type="triangle" w="med" len="med"/>
            </a:ln>
          </p:spPr>
          <p:txBody>
            <a:bodyPr/>
            <a:lstStyle/>
            <a:p>
              <a:endParaRPr lang="zh-CN" altLang="en-US"/>
            </a:p>
          </p:txBody>
        </p:sp>
        <p:sp>
          <p:nvSpPr>
            <p:cNvPr id="25622" name="Freeform 39"/>
            <p:cNvSpPr>
              <a:spLocks/>
            </p:cNvSpPr>
            <p:nvPr/>
          </p:nvSpPr>
          <p:spPr bwMode="auto">
            <a:xfrm>
              <a:off x="3152" y="2341"/>
              <a:ext cx="1043" cy="726"/>
            </a:xfrm>
            <a:custGeom>
              <a:avLst/>
              <a:gdLst>
                <a:gd name="T0" fmla="*/ 1043 w 1043"/>
                <a:gd name="T1" fmla="*/ 0 h 726"/>
                <a:gd name="T2" fmla="*/ 907 w 1043"/>
                <a:gd name="T3" fmla="*/ 91 h 726"/>
                <a:gd name="T4" fmla="*/ 817 w 1043"/>
                <a:gd name="T5" fmla="*/ 454 h 726"/>
                <a:gd name="T6" fmla="*/ 771 w 1043"/>
                <a:gd name="T7" fmla="*/ 635 h 726"/>
                <a:gd name="T8" fmla="*/ 590 w 1043"/>
                <a:gd name="T9" fmla="*/ 726 h 726"/>
                <a:gd name="T10" fmla="*/ 408 w 1043"/>
                <a:gd name="T11" fmla="*/ 635 h 726"/>
                <a:gd name="T12" fmla="*/ 318 w 1043"/>
                <a:gd name="T13" fmla="*/ 590 h 726"/>
                <a:gd name="T14" fmla="*/ 272 w 1043"/>
                <a:gd name="T15" fmla="*/ 590 h 726"/>
                <a:gd name="T16" fmla="*/ 136 w 1043"/>
                <a:gd name="T17" fmla="*/ 635 h 726"/>
                <a:gd name="T18" fmla="*/ 0 w 1043"/>
                <a:gd name="T19" fmla="*/ 681 h 7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3"/>
                <a:gd name="T31" fmla="*/ 0 h 726"/>
                <a:gd name="T32" fmla="*/ 1043 w 1043"/>
                <a:gd name="T33" fmla="*/ 726 h 7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3" h="726">
                  <a:moveTo>
                    <a:pt x="1043" y="0"/>
                  </a:moveTo>
                  <a:cubicBezTo>
                    <a:pt x="994" y="7"/>
                    <a:pt x="945" y="15"/>
                    <a:pt x="907" y="91"/>
                  </a:cubicBezTo>
                  <a:cubicBezTo>
                    <a:pt x="869" y="167"/>
                    <a:pt x="840" y="363"/>
                    <a:pt x="817" y="454"/>
                  </a:cubicBezTo>
                  <a:cubicBezTo>
                    <a:pt x="794" y="545"/>
                    <a:pt x="809" y="590"/>
                    <a:pt x="771" y="635"/>
                  </a:cubicBezTo>
                  <a:cubicBezTo>
                    <a:pt x="733" y="680"/>
                    <a:pt x="650" y="726"/>
                    <a:pt x="590" y="726"/>
                  </a:cubicBezTo>
                  <a:cubicBezTo>
                    <a:pt x="530" y="726"/>
                    <a:pt x="453" y="658"/>
                    <a:pt x="408" y="635"/>
                  </a:cubicBezTo>
                  <a:cubicBezTo>
                    <a:pt x="363" y="612"/>
                    <a:pt x="341" y="597"/>
                    <a:pt x="318" y="590"/>
                  </a:cubicBezTo>
                  <a:cubicBezTo>
                    <a:pt x="295" y="583"/>
                    <a:pt x="302" y="583"/>
                    <a:pt x="272" y="590"/>
                  </a:cubicBezTo>
                  <a:cubicBezTo>
                    <a:pt x="242" y="597"/>
                    <a:pt x="181" y="620"/>
                    <a:pt x="136" y="635"/>
                  </a:cubicBezTo>
                  <a:cubicBezTo>
                    <a:pt x="91" y="650"/>
                    <a:pt x="23" y="673"/>
                    <a:pt x="0" y="681"/>
                  </a:cubicBezTo>
                </a:path>
              </a:pathLst>
            </a:custGeom>
            <a:noFill/>
            <a:ln w="9525">
              <a:solidFill>
                <a:schemeClr val="tx1"/>
              </a:solidFill>
              <a:round/>
              <a:headEnd/>
              <a:tailEnd/>
            </a:ln>
          </p:spPr>
          <p:txBody>
            <a:bodyPr/>
            <a:lstStyle/>
            <a:p>
              <a:endParaRPr lang="zh-CN" altLang="en-US"/>
            </a:p>
          </p:txBody>
        </p:sp>
        <p:sp>
          <p:nvSpPr>
            <p:cNvPr id="25623" name="Freeform 40"/>
            <p:cNvSpPr>
              <a:spLocks/>
            </p:cNvSpPr>
            <p:nvPr/>
          </p:nvSpPr>
          <p:spPr bwMode="auto">
            <a:xfrm flipH="1">
              <a:off x="4195" y="2341"/>
              <a:ext cx="953" cy="726"/>
            </a:xfrm>
            <a:custGeom>
              <a:avLst/>
              <a:gdLst>
                <a:gd name="T0" fmla="*/ 1043 w 1043"/>
                <a:gd name="T1" fmla="*/ 0 h 726"/>
                <a:gd name="T2" fmla="*/ 907 w 1043"/>
                <a:gd name="T3" fmla="*/ 91 h 726"/>
                <a:gd name="T4" fmla="*/ 817 w 1043"/>
                <a:gd name="T5" fmla="*/ 454 h 726"/>
                <a:gd name="T6" fmla="*/ 771 w 1043"/>
                <a:gd name="T7" fmla="*/ 635 h 726"/>
                <a:gd name="T8" fmla="*/ 590 w 1043"/>
                <a:gd name="T9" fmla="*/ 726 h 726"/>
                <a:gd name="T10" fmla="*/ 408 w 1043"/>
                <a:gd name="T11" fmla="*/ 635 h 726"/>
                <a:gd name="T12" fmla="*/ 318 w 1043"/>
                <a:gd name="T13" fmla="*/ 590 h 726"/>
                <a:gd name="T14" fmla="*/ 272 w 1043"/>
                <a:gd name="T15" fmla="*/ 590 h 726"/>
                <a:gd name="T16" fmla="*/ 136 w 1043"/>
                <a:gd name="T17" fmla="*/ 635 h 726"/>
                <a:gd name="T18" fmla="*/ 0 w 1043"/>
                <a:gd name="T19" fmla="*/ 681 h 7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3"/>
                <a:gd name="T31" fmla="*/ 0 h 726"/>
                <a:gd name="T32" fmla="*/ 1043 w 1043"/>
                <a:gd name="T33" fmla="*/ 726 h 7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3" h="726">
                  <a:moveTo>
                    <a:pt x="1043" y="0"/>
                  </a:moveTo>
                  <a:cubicBezTo>
                    <a:pt x="994" y="7"/>
                    <a:pt x="945" y="15"/>
                    <a:pt x="907" y="91"/>
                  </a:cubicBezTo>
                  <a:cubicBezTo>
                    <a:pt x="869" y="167"/>
                    <a:pt x="840" y="363"/>
                    <a:pt x="817" y="454"/>
                  </a:cubicBezTo>
                  <a:cubicBezTo>
                    <a:pt x="794" y="545"/>
                    <a:pt x="809" y="590"/>
                    <a:pt x="771" y="635"/>
                  </a:cubicBezTo>
                  <a:cubicBezTo>
                    <a:pt x="733" y="680"/>
                    <a:pt x="650" y="726"/>
                    <a:pt x="590" y="726"/>
                  </a:cubicBezTo>
                  <a:cubicBezTo>
                    <a:pt x="530" y="726"/>
                    <a:pt x="453" y="658"/>
                    <a:pt x="408" y="635"/>
                  </a:cubicBezTo>
                  <a:cubicBezTo>
                    <a:pt x="363" y="612"/>
                    <a:pt x="341" y="597"/>
                    <a:pt x="318" y="590"/>
                  </a:cubicBezTo>
                  <a:cubicBezTo>
                    <a:pt x="295" y="583"/>
                    <a:pt x="302" y="583"/>
                    <a:pt x="272" y="590"/>
                  </a:cubicBezTo>
                  <a:cubicBezTo>
                    <a:pt x="242" y="597"/>
                    <a:pt x="181" y="620"/>
                    <a:pt x="136" y="635"/>
                  </a:cubicBezTo>
                  <a:cubicBezTo>
                    <a:pt x="91" y="650"/>
                    <a:pt x="23" y="673"/>
                    <a:pt x="0" y="681"/>
                  </a:cubicBezTo>
                </a:path>
              </a:pathLst>
            </a:custGeom>
            <a:noFill/>
            <a:ln w="9525">
              <a:solidFill>
                <a:schemeClr val="tx1"/>
              </a:solidFill>
              <a:round/>
              <a:headEnd/>
              <a:tailEnd/>
            </a:ln>
          </p:spPr>
          <p:txBody>
            <a:bodyPr/>
            <a:lstStyle/>
            <a:p>
              <a:endParaRPr lang="zh-CN" altLang="en-US"/>
            </a:p>
          </p:txBody>
        </p:sp>
      </p:grpSp>
      <p:graphicFrame>
        <p:nvGraphicFramePr>
          <p:cNvPr id="303145" name="Object 41"/>
          <p:cNvGraphicFramePr>
            <a:graphicFrameLocks noChangeAspect="1"/>
          </p:cNvGraphicFramePr>
          <p:nvPr/>
        </p:nvGraphicFramePr>
        <p:xfrm>
          <a:off x="7019925" y="5734050"/>
          <a:ext cx="292100" cy="754063"/>
        </p:xfrm>
        <a:graphic>
          <a:graphicData uri="http://schemas.openxmlformats.org/presentationml/2006/ole">
            <mc:AlternateContent xmlns:mc="http://schemas.openxmlformats.org/markup-compatibility/2006">
              <mc:Choice xmlns:v="urn:schemas-microsoft-com:vml" Requires="v">
                <p:oleObj spid="_x0000_s19509" name="公式" r:id="rId7" imgW="152280" imgH="393480" progId="Equation.3">
                  <p:embed/>
                </p:oleObj>
              </mc:Choice>
              <mc:Fallback>
                <p:oleObj name="公式" r:id="rId7" imgW="152280" imgH="393480" progId="Equation.3">
                  <p:embed/>
                  <p:pic>
                    <p:nvPicPr>
                      <p:cNvPr id="0"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9925" y="5734050"/>
                        <a:ext cx="292100" cy="754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3146" name="Rectangle 42"/>
          <p:cNvSpPr>
            <a:spLocks noChangeArrowheads="1"/>
          </p:cNvSpPr>
          <p:nvPr/>
        </p:nvSpPr>
        <p:spPr bwMode="auto">
          <a:xfrm>
            <a:off x="6772275" y="4724400"/>
            <a:ext cx="360363" cy="1008063"/>
          </a:xfrm>
          <a:prstGeom prst="rect">
            <a:avLst/>
          </a:prstGeom>
          <a:solidFill>
            <a:schemeClr val="accent1">
              <a:alpha val="50195"/>
            </a:schemeClr>
          </a:solidFill>
          <a:ln w="9525">
            <a:solidFill>
              <a:schemeClr val="tx1"/>
            </a:solidFill>
            <a:miter lim="800000"/>
            <a:headEnd/>
            <a:tailEnd/>
          </a:ln>
        </p:spPr>
        <p:txBody>
          <a:bodyPr wrap="none" anchor="ctr"/>
          <a:lstStyle/>
          <a:p>
            <a:endParaRPr lang="zh-CN" altLang="en-US"/>
          </a:p>
        </p:txBody>
      </p:sp>
      <p:graphicFrame>
        <p:nvGraphicFramePr>
          <p:cNvPr id="303148" name="Object 44"/>
          <p:cNvGraphicFramePr>
            <a:graphicFrameLocks noChangeAspect="1"/>
          </p:cNvGraphicFramePr>
          <p:nvPr/>
        </p:nvGraphicFramePr>
        <p:xfrm>
          <a:off x="468313" y="4797425"/>
          <a:ext cx="4843462" cy="827088"/>
        </p:xfrm>
        <a:graphic>
          <a:graphicData uri="http://schemas.openxmlformats.org/presentationml/2006/ole">
            <mc:AlternateContent xmlns:mc="http://schemas.openxmlformats.org/markup-compatibility/2006">
              <mc:Choice xmlns:v="urn:schemas-microsoft-com:vml" Requires="v">
                <p:oleObj spid="_x0000_s19510" name="公式" r:id="rId9" imgW="2527200" imgH="431640" progId="Equation.3">
                  <p:embed/>
                </p:oleObj>
              </mc:Choice>
              <mc:Fallback>
                <p:oleObj name="公式" r:id="rId9" imgW="2527200" imgH="431640" progId="Equation.3">
                  <p:embed/>
                  <p:pic>
                    <p:nvPicPr>
                      <p:cNvPr id="0" name="Object 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4797425"/>
                        <a:ext cx="4843462" cy="827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3149" name="Object 45"/>
          <p:cNvGraphicFramePr>
            <a:graphicFrameLocks noChangeAspect="1"/>
          </p:cNvGraphicFramePr>
          <p:nvPr/>
        </p:nvGraphicFramePr>
        <p:xfrm>
          <a:off x="323850" y="5516563"/>
          <a:ext cx="3406775" cy="388937"/>
        </p:xfrm>
        <a:graphic>
          <a:graphicData uri="http://schemas.openxmlformats.org/presentationml/2006/ole">
            <mc:AlternateContent xmlns:mc="http://schemas.openxmlformats.org/markup-compatibility/2006">
              <mc:Choice xmlns:v="urn:schemas-microsoft-com:vml" Requires="v">
                <p:oleObj spid="_x0000_s19511" name="公式" r:id="rId11" imgW="1777680" imgH="203040" progId="Equation.3">
                  <p:embed/>
                </p:oleObj>
              </mc:Choice>
              <mc:Fallback>
                <p:oleObj name="公式" r:id="rId11" imgW="1777680" imgH="203040" progId="Equation.3">
                  <p:embed/>
                  <p:pic>
                    <p:nvPicPr>
                      <p:cNvPr id="0" name="Object 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850" y="5516563"/>
                        <a:ext cx="3406775" cy="388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3150" name="Object 46"/>
          <p:cNvGraphicFramePr>
            <a:graphicFrameLocks noChangeAspect="1"/>
          </p:cNvGraphicFramePr>
          <p:nvPr/>
        </p:nvGraphicFramePr>
        <p:xfrm>
          <a:off x="395288" y="5949950"/>
          <a:ext cx="3602037" cy="438150"/>
        </p:xfrm>
        <a:graphic>
          <a:graphicData uri="http://schemas.openxmlformats.org/presentationml/2006/ole">
            <mc:AlternateContent xmlns:mc="http://schemas.openxmlformats.org/markup-compatibility/2006">
              <mc:Choice xmlns:v="urn:schemas-microsoft-com:vml" Requires="v">
                <p:oleObj spid="_x0000_s19512" name="公式" r:id="rId13" imgW="1879560" imgH="228600" progId="Equation.3">
                  <p:embed/>
                </p:oleObj>
              </mc:Choice>
              <mc:Fallback>
                <p:oleObj name="公式" r:id="rId13" imgW="1879560" imgH="228600" progId="Equation.3">
                  <p:embed/>
                  <p:pic>
                    <p:nvPicPr>
                      <p:cNvPr id="0"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5288" y="5949950"/>
                        <a:ext cx="3602037"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3151" name="Object 47"/>
          <p:cNvGraphicFramePr>
            <a:graphicFrameLocks noChangeAspect="1"/>
          </p:cNvGraphicFramePr>
          <p:nvPr/>
        </p:nvGraphicFramePr>
        <p:xfrm>
          <a:off x="355600" y="6456363"/>
          <a:ext cx="7961313" cy="414337"/>
        </p:xfrm>
        <a:graphic>
          <a:graphicData uri="http://schemas.openxmlformats.org/presentationml/2006/ole">
            <mc:AlternateContent xmlns:mc="http://schemas.openxmlformats.org/markup-compatibility/2006">
              <mc:Choice xmlns:v="urn:schemas-microsoft-com:vml" Requires="v">
                <p:oleObj spid="_x0000_s19513" name="公式" r:id="rId15" imgW="4152600" imgH="215640" progId="Equation.3">
                  <p:embed/>
                </p:oleObj>
              </mc:Choice>
              <mc:Fallback>
                <p:oleObj name="公式" r:id="rId15" imgW="4152600" imgH="215640" progId="Equation.3">
                  <p:embed/>
                  <p:pic>
                    <p:nvPicPr>
                      <p:cNvPr id="0" name="Object 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5600" y="6456363"/>
                        <a:ext cx="7961313"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3128"/>
                                        </p:tgtEl>
                                        <p:attrNameLst>
                                          <p:attrName>style.visibility</p:attrName>
                                        </p:attrNameLst>
                                      </p:cBhvr>
                                      <p:to>
                                        <p:strVal val="visible"/>
                                      </p:to>
                                    </p:set>
                                    <p:anim calcmode="lin" valueType="num">
                                      <p:cBhvr additive="base">
                                        <p:cTn id="13" dur="500" fill="hold"/>
                                        <p:tgtEl>
                                          <p:spTgt spid="303128"/>
                                        </p:tgtEl>
                                        <p:attrNameLst>
                                          <p:attrName>ppt_x</p:attrName>
                                        </p:attrNameLst>
                                      </p:cBhvr>
                                      <p:tavLst>
                                        <p:tav tm="0">
                                          <p:val>
                                            <p:strVal val="#ppt_x"/>
                                          </p:val>
                                        </p:tav>
                                        <p:tav tm="100000">
                                          <p:val>
                                            <p:strVal val="#ppt_x"/>
                                          </p:val>
                                        </p:tav>
                                      </p:tavLst>
                                    </p:anim>
                                    <p:anim calcmode="lin" valueType="num">
                                      <p:cBhvr additive="base">
                                        <p:cTn id="14" dur="500" fill="hold"/>
                                        <p:tgtEl>
                                          <p:spTgt spid="3031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303132"/>
                                        </p:tgtEl>
                                        <p:attrNameLst>
                                          <p:attrName>style.visibility</p:attrName>
                                        </p:attrNameLst>
                                      </p:cBhvr>
                                      <p:to>
                                        <p:strVal val="visible"/>
                                      </p:to>
                                    </p:set>
                                    <p:anim calcmode="lin" valueType="num">
                                      <p:cBhvr additive="base">
                                        <p:cTn id="24" dur="500" fill="hold"/>
                                        <p:tgtEl>
                                          <p:spTgt spid="303132"/>
                                        </p:tgtEl>
                                        <p:attrNameLst>
                                          <p:attrName>ppt_x</p:attrName>
                                        </p:attrNameLst>
                                      </p:cBhvr>
                                      <p:tavLst>
                                        <p:tav tm="0">
                                          <p:val>
                                            <p:strVal val="1+#ppt_w/2"/>
                                          </p:val>
                                        </p:tav>
                                        <p:tav tm="100000">
                                          <p:val>
                                            <p:strVal val="#ppt_x"/>
                                          </p:val>
                                        </p:tav>
                                      </p:tavLst>
                                    </p:anim>
                                    <p:anim calcmode="lin" valueType="num">
                                      <p:cBhvr additive="base">
                                        <p:cTn id="25" dur="500" fill="hold"/>
                                        <p:tgtEl>
                                          <p:spTgt spid="30313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2" fill="hold" grpId="0" nodeType="afterEffect">
                                  <p:stCondLst>
                                    <p:cond delay="0"/>
                                  </p:stCondLst>
                                  <p:childTnLst>
                                    <p:set>
                                      <p:cBhvr>
                                        <p:cTn id="34" dur="1" fill="hold">
                                          <p:stCondLst>
                                            <p:cond delay="0"/>
                                          </p:stCondLst>
                                        </p:cTn>
                                        <p:tgtEl>
                                          <p:spTgt spid="303136"/>
                                        </p:tgtEl>
                                        <p:attrNameLst>
                                          <p:attrName>style.visibility</p:attrName>
                                        </p:attrNameLst>
                                      </p:cBhvr>
                                      <p:to>
                                        <p:strVal val="visible"/>
                                      </p:to>
                                    </p:set>
                                    <p:anim calcmode="lin" valueType="num">
                                      <p:cBhvr additive="base">
                                        <p:cTn id="35" dur="500" fill="hold"/>
                                        <p:tgtEl>
                                          <p:spTgt spid="303136"/>
                                        </p:tgtEl>
                                        <p:attrNameLst>
                                          <p:attrName>ppt_x</p:attrName>
                                        </p:attrNameLst>
                                      </p:cBhvr>
                                      <p:tavLst>
                                        <p:tav tm="0">
                                          <p:val>
                                            <p:strVal val="1+#ppt_w/2"/>
                                          </p:val>
                                        </p:tav>
                                        <p:tav tm="100000">
                                          <p:val>
                                            <p:strVal val="#ppt_x"/>
                                          </p:val>
                                        </p:tav>
                                      </p:tavLst>
                                    </p:anim>
                                    <p:anim calcmode="lin" valueType="num">
                                      <p:cBhvr additive="base">
                                        <p:cTn id="36" dur="500" fill="hold"/>
                                        <p:tgtEl>
                                          <p:spTgt spid="30313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03137"/>
                                        </p:tgtEl>
                                        <p:attrNameLst>
                                          <p:attrName>style.visibility</p:attrName>
                                        </p:attrNameLst>
                                      </p:cBhvr>
                                      <p:to>
                                        <p:strVal val="visible"/>
                                      </p:to>
                                    </p:set>
                                    <p:anim calcmode="lin" valueType="num">
                                      <p:cBhvr additive="base">
                                        <p:cTn id="41" dur="500" fill="hold"/>
                                        <p:tgtEl>
                                          <p:spTgt spid="303137"/>
                                        </p:tgtEl>
                                        <p:attrNameLst>
                                          <p:attrName>ppt_x</p:attrName>
                                        </p:attrNameLst>
                                      </p:cBhvr>
                                      <p:tavLst>
                                        <p:tav tm="0">
                                          <p:val>
                                            <p:strVal val="1+#ppt_w/2"/>
                                          </p:val>
                                        </p:tav>
                                        <p:tav tm="100000">
                                          <p:val>
                                            <p:strVal val="#ppt_x"/>
                                          </p:val>
                                        </p:tav>
                                      </p:tavLst>
                                    </p:anim>
                                    <p:anim calcmode="lin" valueType="num">
                                      <p:cBhvr additive="base">
                                        <p:cTn id="42" dur="500" fill="hold"/>
                                        <p:tgtEl>
                                          <p:spTgt spid="303137"/>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303138"/>
                                        </p:tgtEl>
                                        <p:attrNameLst>
                                          <p:attrName>style.visibility</p:attrName>
                                        </p:attrNameLst>
                                      </p:cBhvr>
                                      <p:to>
                                        <p:strVal val="visible"/>
                                      </p:to>
                                    </p:set>
                                    <p:anim calcmode="lin" valueType="num">
                                      <p:cBhvr additive="base">
                                        <p:cTn id="47" dur="500" fill="hold"/>
                                        <p:tgtEl>
                                          <p:spTgt spid="303138"/>
                                        </p:tgtEl>
                                        <p:attrNameLst>
                                          <p:attrName>ppt_x</p:attrName>
                                        </p:attrNameLst>
                                      </p:cBhvr>
                                      <p:tavLst>
                                        <p:tav tm="0">
                                          <p:val>
                                            <p:strVal val="1+#ppt_w/2"/>
                                          </p:val>
                                        </p:tav>
                                        <p:tav tm="100000">
                                          <p:val>
                                            <p:strVal val="#ppt_x"/>
                                          </p:val>
                                        </p:tav>
                                      </p:tavLst>
                                    </p:anim>
                                    <p:anim calcmode="lin" valueType="num">
                                      <p:cBhvr additive="base">
                                        <p:cTn id="48" dur="500" fill="hold"/>
                                        <p:tgtEl>
                                          <p:spTgt spid="30313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303145"/>
                                        </p:tgtEl>
                                        <p:attrNameLst>
                                          <p:attrName>style.visibility</p:attrName>
                                        </p:attrNameLst>
                                      </p:cBhvr>
                                      <p:to>
                                        <p:strVal val="visible"/>
                                      </p:to>
                                    </p:set>
                                    <p:anim calcmode="lin" valueType="num">
                                      <p:cBhvr additive="base">
                                        <p:cTn id="59" dur="500" fill="hold"/>
                                        <p:tgtEl>
                                          <p:spTgt spid="303145"/>
                                        </p:tgtEl>
                                        <p:attrNameLst>
                                          <p:attrName>ppt_x</p:attrName>
                                        </p:attrNameLst>
                                      </p:cBhvr>
                                      <p:tavLst>
                                        <p:tav tm="0">
                                          <p:val>
                                            <p:strVal val="1+#ppt_w/2"/>
                                          </p:val>
                                        </p:tav>
                                        <p:tav tm="100000">
                                          <p:val>
                                            <p:strVal val="#ppt_x"/>
                                          </p:val>
                                        </p:tav>
                                      </p:tavLst>
                                    </p:anim>
                                    <p:anim calcmode="lin" valueType="num">
                                      <p:cBhvr additive="base">
                                        <p:cTn id="60" dur="500" fill="hold"/>
                                        <p:tgtEl>
                                          <p:spTgt spid="303145"/>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9" presetClass="entr" presetSubtype="10" fill="hold" grpId="0" nodeType="clickEffect">
                                  <p:stCondLst>
                                    <p:cond delay="0"/>
                                  </p:stCondLst>
                                  <p:childTnLst>
                                    <p:set>
                                      <p:cBhvr>
                                        <p:cTn id="64" dur="1" fill="hold">
                                          <p:stCondLst>
                                            <p:cond delay="0"/>
                                          </p:stCondLst>
                                        </p:cTn>
                                        <p:tgtEl>
                                          <p:spTgt spid="303146"/>
                                        </p:tgtEl>
                                        <p:attrNameLst>
                                          <p:attrName>style.visibility</p:attrName>
                                        </p:attrNameLst>
                                      </p:cBhvr>
                                      <p:to>
                                        <p:strVal val="visible"/>
                                      </p:to>
                                    </p:set>
                                    <p:anim calcmode="lin" valueType="num">
                                      <p:cBhvr>
                                        <p:cTn id="65" dur="5000" fill="hold"/>
                                        <p:tgtEl>
                                          <p:spTgt spid="303146"/>
                                        </p:tgtEl>
                                        <p:attrNameLst>
                                          <p:attrName>ppt_w</p:attrName>
                                        </p:attrNameLst>
                                      </p:cBhvr>
                                      <p:tavLst>
                                        <p:tav tm="0" fmla="#ppt_w*sin(2.5*pi*$)">
                                          <p:val>
                                            <p:fltVal val="0"/>
                                          </p:val>
                                        </p:tav>
                                        <p:tav tm="100000">
                                          <p:val>
                                            <p:fltVal val="1"/>
                                          </p:val>
                                        </p:tav>
                                      </p:tavLst>
                                    </p:anim>
                                    <p:anim calcmode="lin" valueType="num">
                                      <p:cBhvr>
                                        <p:cTn id="66" dur="5000" fill="hold"/>
                                        <p:tgtEl>
                                          <p:spTgt spid="303146"/>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303148"/>
                                        </p:tgtEl>
                                        <p:attrNameLst>
                                          <p:attrName>style.visibility</p:attrName>
                                        </p:attrNameLst>
                                      </p:cBhvr>
                                      <p:to>
                                        <p:strVal val="visible"/>
                                      </p:to>
                                    </p:set>
                                    <p:anim calcmode="lin" valueType="num">
                                      <p:cBhvr additive="base">
                                        <p:cTn id="71" dur="500" fill="hold"/>
                                        <p:tgtEl>
                                          <p:spTgt spid="303148"/>
                                        </p:tgtEl>
                                        <p:attrNameLst>
                                          <p:attrName>ppt_x</p:attrName>
                                        </p:attrNameLst>
                                      </p:cBhvr>
                                      <p:tavLst>
                                        <p:tav tm="0">
                                          <p:val>
                                            <p:strVal val="1+#ppt_w/2"/>
                                          </p:val>
                                        </p:tav>
                                        <p:tav tm="100000">
                                          <p:val>
                                            <p:strVal val="#ppt_x"/>
                                          </p:val>
                                        </p:tav>
                                      </p:tavLst>
                                    </p:anim>
                                    <p:anim calcmode="lin" valueType="num">
                                      <p:cBhvr additive="base">
                                        <p:cTn id="72" dur="500" fill="hold"/>
                                        <p:tgtEl>
                                          <p:spTgt spid="303148"/>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nodeType="clickEffect">
                                  <p:stCondLst>
                                    <p:cond delay="0"/>
                                  </p:stCondLst>
                                  <p:childTnLst>
                                    <p:set>
                                      <p:cBhvr>
                                        <p:cTn id="76" dur="1" fill="hold">
                                          <p:stCondLst>
                                            <p:cond delay="0"/>
                                          </p:stCondLst>
                                        </p:cTn>
                                        <p:tgtEl>
                                          <p:spTgt spid="303149"/>
                                        </p:tgtEl>
                                        <p:attrNameLst>
                                          <p:attrName>style.visibility</p:attrName>
                                        </p:attrNameLst>
                                      </p:cBhvr>
                                      <p:to>
                                        <p:strVal val="visible"/>
                                      </p:to>
                                    </p:set>
                                    <p:anim calcmode="lin" valueType="num">
                                      <p:cBhvr additive="base">
                                        <p:cTn id="77" dur="500" fill="hold"/>
                                        <p:tgtEl>
                                          <p:spTgt spid="303149"/>
                                        </p:tgtEl>
                                        <p:attrNameLst>
                                          <p:attrName>ppt_x</p:attrName>
                                        </p:attrNameLst>
                                      </p:cBhvr>
                                      <p:tavLst>
                                        <p:tav tm="0">
                                          <p:val>
                                            <p:strVal val="1+#ppt_w/2"/>
                                          </p:val>
                                        </p:tav>
                                        <p:tav tm="100000">
                                          <p:val>
                                            <p:strVal val="#ppt_x"/>
                                          </p:val>
                                        </p:tav>
                                      </p:tavLst>
                                    </p:anim>
                                    <p:anim calcmode="lin" valueType="num">
                                      <p:cBhvr additive="base">
                                        <p:cTn id="78" dur="500" fill="hold"/>
                                        <p:tgtEl>
                                          <p:spTgt spid="303149"/>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nodeType="clickEffect">
                                  <p:stCondLst>
                                    <p:cond delay="0"/>
                                  </p:stCondLst>
                                  <p:childTnLst>
                                    <p:set>
                                      <p:cBhvr>
                                        <p:cTn id="82" dur="1" fill="hold">
                                          <p:stCondLst>
                                            <p:cond delay="0"/>
                                          </p:stCondLst>
                                        </p:cTn>
                                        <p:tgtEl>
                                          <p:spTgt spid="303150"/>
                                        </p:tgtEl>
                                        <p:attrNameLst>
                                          <p:attrName>style.visibility</p:attrName>
                                        </p:attrNameLst>
                                      </p:cBhvr>
                                      <p:to>
                                        <p:strVal val="visible"/>
                                      </p:to>
                                    </p:set>
                                    <p:anim calcmode="lin" valueType="num">
                                      <p:cBhvr additive="base">
                                        <p:cTn id="83" dur="500" fill="hold"/>
                                        <p:tgtEl>
                                          <p:spTgt spid="303150"/>
                                        </p:tgtEl>
                                        <p:attrNameLst>
                                          <p:attrName>ppt_x</p:attrName>
                                        </p:attrNameLst>
                                      </p:cBhvr>
                                      <p:tavLst>
                                        <p:tav tm="0">
                                          <p:val>
                                            <p:strVal val="1+#ppt_w/2"/>
                                          </p:val>
                                        </p:tav>
                                        <p:tav tm="100000">
                                          <p:val>
                                            <p:strVal val="#ppt_x"/>
                                          </p:val>
                                        </p:tav>
                                      </p:tavLst>
                                    </p:anim>
                                    <p:anim calcmode="lin" valueType="num">
                                      <p:cBhvr additive="base">
                                        <p:cTn id="84" dur="500" fill="hold"/>
                                        <p:tgtEl>
                                          <p:spTgt spid="303150"/>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nodeType="clickEffect">
                                  <p:stCondLst>
                                    <p:cond delay="0"/>
                                  </p:stCondLst>
                                  <p:childTnLst>
                                    <p:set>
                                      <p:cBhvr>
                                        <p:cTn id="88" dur="1" fill="hold">
                                          <p:stCondLst>
                                            <p:cond delay="0"/>
                                          </p:stCondLst>
                                        </p:cTn>
                                        <p:tgtEl>
                                          <p:spTgt spid="303151"/>
                                        </p:tgtEl>
                                        <p:attrNameLst>
                                          <p:attrName>style.visibility</p:attrName>
                                        </p:attrNameLst>
                                      </p:cBhvr>
                                      <p:to>
                                        <p:strVal val="visible"/>
                                      </p:to>
                                    </p:set>
                                    <p:anim calcmode="lin" valueType="num">
                                      <p:cBhvr additive="base">
                                        <p:cTn id="89" dur="500" fill="hold"/>
                                        <p:tgtEl>
                                          <p:spTgt spid="303151"/>
                                        </p:tgtEl>
                                        <p:attrNameLst>
                                          <p:attrName>ppt_x</p:attrName>
                                        </p:attrNameLst>
                                      </p:cBhvr>
                                      <p:tavLst>
                                        <p:tav tm="0">
                                          <p:val>
                                            <p:strVal val="1+#ppt_w/2"/>
                                          </p:val>
                                        </p:tav>
                                        <p:tav tm="100000">
                                          <p:val>
                                            <p:strVal val="#ppt_x"/>
                                          </p:val>
                                        </p:tav>
                                      </p:tavLst>
                                    </p:anim>
                                    <p:anim calcmode="lin" valueType="num">
                                      <p:cBhvr additive="base">
                                        <p:cTn id="90" dur="500" fill="hold"/>
                                        <p:tgtEl>
                                          <p:spTgt spid="303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32" grpId="0"/>
      <p:bldP spid="303136" grpId="0"/>
      <p:bldP spid="303138" grpId="0"/>
      <p:bldP spid="3031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2"/>
          <p:cNvSpPr>
            <a:spLocks noGrp="1" noChangeArrowheads="1"/>
          </p:cNvSpPr>
          <p:nvPr>
            <p:ph type="title"/>
          </p:nvPr>
        </p:nvSpPr>
        <p:spPr>
          <a:xfrm>
            <a:off x="395288" y="188913"/>
            <a:ext cx="8229600" cy="1371600"/>
          </a:xfrm>
        </p:spPr>
        <p:txBody>
          <a:bodyPr/>
          <a:lstStyle/>
          <a:p>
            <a:pPr eaLnBrk="1" hangingPunct="1"/>
            <a:r>
              <a:rPr lang="en-US" altLang="zh-CN" smtClean="0"/>
              <a:t>2</a:t>
            </a:r>
            <a:r>
              <a:rPr lang="zh-CN" altLang="en-US" smtClean="0"/>
              <a:t>、</a:t>
            </a:r>
            <a:r>
              <a:rPr lang="el-GR" altLang="zh-CN" smtClean="0">
                <a:cs typeface="Arial" charset="0"/>
              </a:rPr>
              <a:t>Δ</a:t>
            </a:r>
            <a:r>
              <a:rPr lang="en-US" altLang="zh-CN" smtClean="0">
                <a:cs typeface="Arial" charset="0"/>
              </a:rPr>
              <a:t>M</a:t>
            </a:r>
            <a:r>
              <a:rPr lang="zh-CN" altLang="en-US" smtClean="0">
                <a:cs typeface="Arial" charset="0"/>
              </a:rPr>
              <a:t>系统</a:t>
            </a:r>
            <a:r>
              <a:rPr lang="zh-CN" altLang="en-US" smtClean="0"/>
              <a:t>的基本原理</a:t>
            </a:r>
          </a:p>
        </p:txBody>
      </p:sp>
      <p:sp>
        <p:nvSpPr>
          <p:cNvPr id="26630" name="Rectangle 3"/>
          <p:cNvSpPr>
            <a:spLocks noGrp="1" noChangeArrowheads="1"/>
          </p:cNvSpPr>
          <p:nvPr>
            <p:ph idx="1"/>
          </p:nvPr>
        </p:nvSpPr>
        <p:spPr>
          <a:xfrm>
            <a:off x="250825" y="1268413"/>
            <a:ext cx="8229600" cy="3886200"/>
          </a:xfrm>
        </p:spPr>
        <p:txBody>
          <a:bodyPr/>
          <a:lstStyle/>
          <a:p>
            <a:pPr eaLnBrk="1" hangingPunct="1"/>
            <a:r>
              <a:rPr lang="zh-CN" altLang="en-US" b="1" smtClean="0"/>
              <a:t>能不能将每次抽样的编码位数减少（最好能减少到</a:t>
            </a:r>
            <a:r>
              <a:rPr lang="en-US" altLang="zh-CN" b="1" smtClean="0"/>
              <a:t>1</a:t>
            </a:r>
            <a:r>
              <a:rPr lang="zh-CN" altLang="en-US" b="1" smtClean="0"/>
              <a:t>位），以减小数字信号带宽呢？</a:t>
            </a:r>
          </a:p>
        </p:txBody>
      </p:sp>
      <p:sp>
        <p:nvSpPr>
          <p:cNvPr id="26631" name="Line 4"/>
          <p:cNvSpPr>
            <a:spLocks noChangeShapeType="1"/>
          </p:cNvSpPr>
          <p:nvPr/>
        </p:nvSpPr>
        <p:spPr bwMode="auto">
          <a:xfrm>
            <a:off x="563563" y="6165850"/>
            <a:ext cx="7704137" cy="0"/>
          </a:xfrm>
          <a:prstGeom prst="line">
            <a:avLst/>
          </a:prstGeom>
          <a:noFill/>
          <a:ln w="38100">
            <a:solidFill>
              <a:schemeClr val="tx1"/>
            </a:solidFill>
            <a:round/>
            <a:headEnd/>
            <a:tailEnd type="triangle" w="med" len="med"/>
          </a:ln>
        </p:spPr>
        <p:txBody>
          <a:bodyPr/>
          <a:lstStyle/>
          <a:p>
            <a:endParaRPr lang="zh-CN" altLang="en-US"/>
          </a:p>
        </p:txBody>
      </p:sp>
      <p:sp>
        <p:nvSpPr>
          <p:cNvPr id="26632" name="Line 5"/>
          <p:cNvSpPr>
            <a:spLocks noChangeShapeType="1"/>
          </p:cNvSpPr>
          <p:nvPr/>
        </p:nvSpPr>
        <p:spPr bwMode="auto">
          <a:xfrm flipV="1">
            <a:off x="563563" y="2781300"/>
            <a:ext cx="0" cy="3384550"/>
          </a:xfrm>
          <a:prstGeom prst="line">
            <a:avLst/>
          </a:prstGeom>
          <a:noFill/>
          <a:ln w="38100">
            <a:solidFill>
              <a:schemeClr val="tx1"/>
            </a:solidFill>
            <a:round/>
            <a:headEnd/>
            <a:tailEnd type="triangle" w="med" len="med"/>
          </a:ln>
        </p:spPr>
        <p:txBody>
          <a:bodyPr/>
          <a:lstStyle/>
          <a:p>
            <a:endParaRPr lang="zh-CN" altLang="en-US"/>
          </a:p>
        </p:txBody>
      </p:sp>
      <p:sp>
        <p:nvSpPr>
          <p:cNvPr id="26633" name="Rectangle 7"/>
          <p:cNvSpPr>
            <a:spLocks noChangeArrowheads="1"/>
          </p:cNvSpPr>
          <p:nvPr/>
        </p:nvSpPr>
        <p:spPr bwMode="auto">
          <a:xfrm>
            <a:off x="8412163" y="5876925"/>
            <a:ext cx="282575" cy="519113"/>
          </a:xfrm>
          <a:prstGeom prst="rect">
            <a:avLst/>
          </a:prstGeom>
          <a:noFill/>
          <a:ln w="9525">
            <a:noFill/>
            <a:miter lim="800000"/>
            <a:headEnd/>
            <a:tailEnd/>
          </a:ln>
        </p:spPr>
        <p:txBody>
          <a:bodyPr>
            <a:spAutoFit/>
          </a:bodyPr>
          <a:lstStyle/>
          <a:p>
            <a:r>
              <a:rPr lang="en-US" altLang="zh-CN" sz="2800" i="1"/>
              <a:t>t</a:t>
            </a:r>
          </a:p>
        </p:txBody>
      </p:sp>
      <p:sp>
        <p:nvSpPr>
          <p:cNvPr id="26634" name="Rectangle 8"/>
          <p:cNvSpPr>
            <a:spLocks noChangeArrowheads="1"/>
          </p:cNvSpPr>
          <p:nvPr/>
        </p:nvSpPr>
        <p:spPr bwMode="auto">
          <a:xfrm>
            <a:off x="179388" y="6015038"/>
            <a:ext cx="311150" cy="366712"/>
          </a:xfrm>
          <a:prstGeom prst="rect">
            <a:avLst/>
          </a:prstGeom>
          <a:noFill/>
          <a:ln w="9525">
            <a:noFill/>
            <a:miter lim="800000"/>
            <a:headEnd/>
            <a:tailEnd/>
          </a:ln>
        </p:spPr>
        <p:txBody>
          <a:bodyPr wrap="none">
            <a:spAutoFit/>
          </a:bodyPr>
          <a:lstStyle/>
          <a:p>
            <a:r>
              <a:rPr lang="en-US" altLang="zh-CN" b="1" i="1"/>
              <a:t>0</a:t>
            </a:r>
          </a:p>
        </p:txBody>
      </p:sp>
      <p:sp>
        <p:nvSpPr>
          <p:cNvPr id="315401" name="Freeform 9"/>
          <p:cNvSpPr>
            <a:spLocks/>
          </p:cNvSpPr>
          <p:nvPr/>
        </p:nvSpPr>
        <p:spPr bwMode="auto">
          <a:xfrm>
            <a:off x="539750" y="3141663"/>
            <a:ext cx="7199313" cy="2674937"/>
          </a:xfrm>
          <a:custGeom>
            <a:avLst/>
            <a:gdLst>
              <a:gd name="T0" fmla="*/ 0 w 4535"/>
              <a:gd name="T1" fmla="*/ 1421 h 1685"/>
              <a:gd name="T2" fmla="*/ 680 w 4535"/>
              <a:gd name="T3" fmla="*/ 1602 h 1685"/>
              <a:gd name="T4" fmla="*/ 2041 w 4535"/>
              <a:gd name="T5" fmla="*/ 922 h 1685"/>
              <a:gd name="T6" fmla="*/ 3311 w 4535"/>
              <a:gd name="T7" fmla="*/ 15 h 1685"/>
              <a:gd name="T8" fmla="*/ 4535 w 4535"/>
              <a:gd name="T9" fmla="*/ 831 h 1685"/>
              <a:gd name="T10" fmla="*/ 0 60000 65536"/>
              <a:gd name="T11" fmla="*/ 0 60000 65536"/>
              <a:gd name="T12" fmla="*/ 0 60000 65536"/>
              <a:gd name="T13" fmla="*/ 0 60000 65536"/>
              <a:gd name="T14" fmla="*/ 0 60000 65536"/>
              <a:gd name="T15" fmla="*/ 0 w 4535"/>
              <a:gd name="T16" fmla="*/ 0 h 1685"/>
              <a:gd name="T17" fmla="*/ 4535 w 4535"/>
              <a:gd name="T18" fmla="*/ 1685 h 1685"/>
            </a:gdLst>
            <a:ahLst/>
            <a:cxnLst>
              <a:cxn ang="T10">
                <a:pos x="T0" y="T1"/>
              </a:cxn>
              <a:cxn ang="T11">
                <a:pos x="T2" y="T3"/>
              </a:cxn>
              <a:cxn ang="T12">
                <a:pos x="T4" y="T5"/>
              </a:cxn>
              <a:cxn ang="T13">
                <a:pos x="T6" y="T7"/>
              </a:cxn>
              <a:cxn ang="T14">
                <a:pos x="T8" y="T9"/>
              </a:cxn>
            </a:cxnLst>
            <a:rect l="T15" t="T16" r="T17" b="T18"/>
            <a:pathLst>
              <a:path w="4535" h="1685">
                <a:moveTo>
                  <a:pt x="0" y="1421"/>
                </a:moveTo>
                <a:cubicBezTo>
                  <a:pt x="170" y="1553"/>
                  <a:pt x="340" y="1685"/>
                  <a:pt x="680" y="1602"/>
                </a:cubicBezTo>
                <a:cubicBezTo>
                  <a:pt x="1020" y="1519"/>
                  <a:pt x="1603" y="1186"/>
                  <a:pt x="2041" y="922"/>
                </a:cubicBezTo>
                <a:cubicBezTo>
                  <a:pt x="2479" y="658"/>
                  <a:pt x="2895" y="30"/>
                  <a:pt x="3311" y="15"/>
                </a:cubicBezTo>
                <a:cubicBezTo>
                  <a:pt x="3727" y="0"/>
                  <a:pt x="4131" y="415"/>
                  <a:pt x="4535" y="831"/>
                </a:cubicBezTo>
              </a:path>
            </a:pathLst>
          </a:custGeom>
          <a:noFill/>
          <a:ln w="38100">
            <a:solidFill>
              <a:schemeClr val="bg2"/>
            </a:solidFill>
            <a:round/>
            <a:headEnd/>
            <a:tailEnd/>
          </a:ln>
        </p:spPr>
        <p:txBody>
          <a:bodyPr/>
          <a:lstStyle/>
          <a:p>
            <a:endParaRPr lang="zh-CN" altLang="en-US"/>
          </a:p>
        </p:txBody>
      </p:sp>
      <p:sp>
        <p:nvSpPr>
          <p:cNvPr id="315402" name="Line 10"/>
          <p:cNvSpPr>
            <a:spLocks noChangeShapeType="1"/>
          </p:cNvSpPr>
          <p:nvPr/>
        </p:nvSpPr>
        <p:spPr bwMode="auto">
          <a:xfrm flipV="1">
            <a:off x="1138238" y="5661025"/>
            <a:ext cx="0" cy="504825"/>
          </a:xfrm>
          <a:prstGeom prst="line">
            <a:avLst/>
          </a:prstGeom>
          <a:noFill/>
          <a:ln w="38100">
            <a:solidFill>
              <a:schemeClr val="tx1"/>
            </a:solidFill>
            <a:round/>
            <a:headEnd/>
            <a:tailEnd type="triangle" w="med" len="med"/>
          </a:ln>
        </p:spPr>
        <p:txBody>
          <a:bodyPr/>
          <a:lstStyle/>
          <a:p>
            <a:endParaRPr lang="zh-CN" altLang="en-US"/>
          </a:p>
        </p:txBody>
      </p:sp>
      <p:sp>
        <p:nvSpPr>
          <p:cNvPr id="315403" name="Rectangle 11"/>
          <p:cNvSpPr>
            <a:spLocks noChangeArrowheads="1"/>
          </p:cNvSpPr>
          <p:nvPr/>
        </p:nvSpPr>
        <p:spPr bwMode="auto">
          <a:xfrm>
            <a:off x="1231900" y="6170613"/>
            <a:ext cx="339725" cy="427037"/>
          </a:xfrm>
          <a:prstGeom prst="rect">
            <a:avLst/>
          </a:prstGeom>
          <a:noFill/>
          <a:ln w="9525">
            <a:noFill/>
            <a:miter lim="800000"/>
            <a:headEnd/>
            <a:tailEnd/>
          </a:ln>
        </p:spPr>
        <p:txBody>
          <a:bodyPr wrap="none">
            <a:spAutoFit/>
          </a:bodyPr>
          <a:lstStyle/>
          <a:p>
            <a:r>
              <a:rPr lang="en-US" altLang="zh-CN" sz="2200" b="1"/>
              <a:t>1</a:t>
            </a:r>
          </a:p>
        </p:txBody>
      </p:sp>
      <p:sp>
        <p:nvSpPr>
          <p:cNvPr id="315404" name="Line 12"/>
          <p:cNvSpPr>
            <a:spLocks noChangeShapeType="1"/>
          </p:cNvSpPr>
          <p:nvPr/>
        </p:nvSpPr>
        <p:spPr bwMode="auto">
          <a:xfrm flipV="1">
            <a:off x="1714500" y="5589588"/>
            <a:ext cx="0" cy="576262"/>
          </a:xfrm>
          <a:prstGeom prst="line">
            <a:avLst/>
          </a:prstGeom>
          <a:noFill/>
          <a:ln w="38100">
            <a:solidFill>
              <a:schemeClr val="tx1"/>
            </a:solidFill>
            <a:round/>
            <a:headEnd/>
            <a:tailEnd type="triangle" w="med" len="med"/>
          </a:ln>
        </p:spPr>
        <p:txBody>
          <a:bodyPr/>
          <a:lstStyle/>
          <a:p>
            <a:endParaRPr lang="zh-CN" altLang="en-US"/>
          </a:p>
        </p:txBody>
      </p:sp>
      <p:sp>
        <p:nvSpPr>
          <p:cNvPr id="315405" name="Line 13"/>
          <p:cNvSpPr>
            <a:spLocks noChangeShapeType="1"/>
          </p:cNvSpPr>
          <p:nvPr/>
        </p:nvSpPr>
        <p:spPr bwMode="auto">
          <a:xfrm>
            <a:off x="563563" y="6165850"/>
            <a:ext cx="574675" cy="0"/>
          </a:xfrm>
          <a:prstGeom prst="line">
            <a:avLst/>
          </a:prstGeom>
          <a:noFill/>
          <a:ln w="38100">
            <a:solidFill>
              <a:srgbClr val="FF0000"/>
            </a:solidFill>
            <a:round/>
            <a:headEnd/>
            <a:tailEnd/>
          </a:ln>
        </p:spPr>
        <p:txBody>
          <a:bodyPr/>
          <a:lstStyle/>
          <a:p>
            <a:endParaRPr lang="zh-CN" altLang="en-US"/>
          </a:p>
        </p:txBody>
      </p:sp>
      <p:sp>
        <p:nvSpPr>
          <p:cNvPr id="315406" name="Line 14"/>
          <p:cNvSpPr>
            <a:spLocks noChangeShapeType="1"/>
          </p:cNvSpPr>
          <p:nvPr/>
        </p:nvSpPr>
        <p:spPr bwMode="auto">
          <a:xfrm flipV="1">
            <a:off x="1138238" y="5516563"/>
            <a:ext cx="0" cy="649287"/>
          </a:xfrm>
          <a:prstGeom prst="line">
            <a:avLst/>
          </a:prstGeom>
          <a:noFill/>
          <a:ln w="38100">
            <a:solidFill>
              <a:srgbClr val="FF0000"/>
            </a:solidFill>
            <a:round/>
            <a:headEnd/>
            <a:tailEnd/>
          </a:ln>
        </p:spPr>
        <p:txBody>
          <a:bodyPr/>
          <a:lstStyle/>
          <a:p>
            <a:endParaRPr lang="zh-CN" altLang="en-US"/>
          </a:p>
        </p:txBody>
      </p:sp>
      <p:sp>
        <p:nvSpPr>
          <p:cNvPr id="315407" name="Line 15"/>
          <p:cNvSpPr>
            <a:spLocks noChangeShapeType="1"/>
          </p:cNvSpPr>
          <p:nvPr/>
        </p:nvSpPr>
        <p:spPr bwMode="auto">
          <a:xfrm>
            <a:off x="1138238" y="5516563"/>
            <a:ext cx="574675" cy="0"/>
          </a:xfrm>
          <a:prstGeom prst="line">
            <a:avLst/>
          </a:prstGeom>
          <a:noFill/>
          <a:ln w="38100">
            <a:solidFill>
              <a:srgbClr val="FF0000"/>
            </a:solidFill>
            <a:round/>
            <a:headEnd/>
            <a:tailEnd/>
          </a:ln>
        </p:spPr>
        <p:txBody>
          <a:bodyPr/>
          <a:lstStyle/>
          <a:p>
            <a:endParaRPr lang="zh-CN" altLang="en-US"/>
          </a:p>
        </p:txBody>
      </p:sp>
      <p:sp>
        <p:nvSpPr>
          <p:cNvPr id="315408" name="Line 16"/>
          <p:cNvSpPr>
            <a:spLocks noChangeShapeType="1"/>
          </p:cNvSpPr>
          <p:nvPr/>
        </p:nvSpPr>
        <p:spPr bwMode="auto">
          <a:xfrm flipV="1">
            <a:off x="1714500" y="5516563"/>
            <a:ext cx="0" cy="649287"/>
          </a:xfrm>
          <a:prstGeom prst="line">
            <a:avLst/>
          </a:prstGeom>
          <a:noFill/>
          <a:ln w="38100">
            <a:solidFill>
              <a:srgbClr val="FF0000"/>
            </a:solidFill>
            <a:round/>
            <a:headEnd/>
            <a:tailEnd/>
          </a:ln>
        </p:spPr>
        <p:txBody>
          <a:bodyPr/>
          <a:lstStyle/>
          <a:p>
            <a:endParaRPr lang="zh-CN" altLang="en-US"/>
          </a:p>
        </p:txBody>
      </p:sp>
      <p:sp>
        <p:nvSpPr>
          <p:cNvPr id="315409" name="Line 17"/>
          <p:cNvSpPr>
            <a:spLocks noChangeShapeType="1"/>
          </p:cNvSpPr>
          <p:nvPr/>
        </p:nvSpPr>
        <p:spPr bwMode="auto">
          <a:xfrm>
            <a:off x="1714500" y="6165850"/>
            <a:ext cx="574675" cy="0"/>
          </a:xfrm>
          <a:prstGeom prst="line">
            <a:avLst/>
          </a:prstGeom>
          <a:noFill/>
          <a:ln w="38100">
            <a:solidFill>
              <a:srgbClr val="FF0000"/>
            </a:solidFill>
            <a:round/>
            <a:headEnd/>
            <a:tailEnd/>
          </a:ln>
        </p:spPr>
        <p:txBody>
          <a:bodyPr/>
          <a:lstStyle/>
          <a:p>
            <a:endParaRPr lang="zh-CN" altLang="en-US"/>
          </a:p>
        </p:txBody>
      </p:sp>
      <p:sp>
        <p:nvSpPr>
          <p:cNvPr id="315410" name="Rectangle 18"/>
          <p:cNvSpPr>
            <a:spLocks noChangeArrowheads="1"/>
          </p:cNvSpPr>
          <p:nvPr/>
        </p:nvSpPr>
        <p:spPr bwMode="auto">
          <a:xfrm>
            <a:off x="1806575" y="6165850"/>
            <a:ext cx="339725" cy="427038"/>
          </a:xfrm>
          <a:prstGeom prst="rect">
            <a:avLst/>
          </a:prstGeom>
          <a:noFill/>
          <a:ln w="9525">
            <a:noFill/>
            <a:miter lim="800000"/>
            <a:headEnd/>
            <a:tailEnd/>
          </a:ln>
        </p:spPr>
        <p:txBody>
          <a:bodyPr wrap="none">
            <a:spAutoFit/>
          </a:bodyPr>
          <a:lstStyle/>
          <a:p>
            <a:r>
              <a:rPr lang="en-US" altLang="zh-CN" sz="2200" b="1"/>
              <a:t>0</a:t>
            </a:r>
          </a:p>
        </p:txBody>
      </p:sp>
      <p:sp>
        <p:nvSpPr>
          <p:cNvPr id="315411" name="Line 19"/>
          <p:cNvSpPr>
            <a:spLocks noChangeShapeType="1"/>
          </p:cNvSpPr>
          <p:nvPr/>
        </p:nvSpPr>
        <p:spPr bwMode="auto">
          <a:xfrm flipV="1">
            <a:off x="2290763" y="5373688"/>
            <a:ext cx="0" cy="792162"/>
          </a:xfrm>
          <a:prstGeom prst="line">
            <a:avLst/>
          </a:prstGeom>
          <a:noFill/>
          <a:ln w="38100">
            <a:solidFill>
              <a:schemeClr val="tx1"/>
            </a:solidFill>
            <a:round/>
            <a:headEnd/>
            <a:tailEnd type="triangle" w="med" len="med"/>
          </a:ln>
        </p:spPr>
        <p:txBody>
          <a:bodyPr/>
          <a:lstStyle/>
          <a:p>
            <a:endParaRPr lang="zh-CN" altLang="en-US"/>
          </a:p>
        </p:txBody>
      </p:sp>
      <p:sp>
        <p:nvSpPr>
          <p:cNvPr id="315413" name="Line 21"/>
          <p:cNvSpPr>
            <a:spLocks noChangeShapeType="1"/>
          </p:cNvSpPr>
          <p:nvPr/>
        </p:nvSpPr>
        <p:spPr bwMode="auto">
          <a:xfrm flipV="1">
            <a:off x="2290763" y="5516563"/>
            <a:ext cx="0" cy="649287"/>
          </a:xfrm>
          <a:prstGeom prst="line">
            <a:avLst/>
          </a:prstGeom>
          <a:noFill/>
          <a:ln w="38100">
            <a:solidFill>
              <a:srgbClr val="FF0000"/>
            </a:solidFill>
            <a:round/>
            <a:headEnd/>
            <a:tailEnd/>
          </a:ln>
        </p:spPr>
        <p:txBody>
          <a:bodyPr/>
          <a:lstStyle/>
          <a:p>
            <a:endParaRPr lang="zh-CN" altLang="en-US"/>
          </a:p>
        </p:txBody>
      </p:sp>
      <p:sp>
        <p:nvSpPr>
          <p:cNvPr id="315414" name="Line 22"/>
          <p:cNvSpPr>
            <a:spLocks noChangeShapeType="1"/>
          </p:cNvSpPr>
          <p:nvPr/>
        </p:nvSpPr>
        <p:spPr bwMode="auto">
          <a:xfrm>
            <a:off x="2290763" y="5516563"/>
            <a:ext cx="574675" cy="0"/>
          </a:xfrm>
          <a:prstGeom prst="line">
            <a:avLst/>
          </a:prstGeom>
          <a:noFill/>
          <a:ln w="38100">
            <a:solidFill>
              <a:srgbClr val="FF0000"/>
            </a:solidFill>
            <a:round/>
            <a:headEnd/>
            <a:tailEnd/>
          </a:ln>
        </p:spPr>
        <p:txBody>
          <a:bodyPr/>
          <a:lstStyle/>
          <a:p>
            <a:endParaRPr lang="zh-CN" altLang="en-US"/>
          </a:p>
        </p:txBody>
      </p:sp>
      <p:sp>
        <p:nvSpPr>
          <p:cNvPr id="315415" name="Rectangle 23"/>
          <p:cNvSpPr>
            <a:spLocks noChangeArrowheads="1"/>
          </p:cNvSpPr>
          <p:nvPr/>
        </p:nvSpPr>
        <p:spPr bwMode="auto">
          <a:xfrm>
            <a:off x="2363788"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16" name="Line 24"/>
          <p:cNvSpPr>
            <a:spLocks noChangeShapeType="1"/>
          </p:cNvSpPr>
          <p:nvPr/>
        </p:nvSpPr>
        <p:spPr bwMode="auto">
          <a:xfrm flipV="1">
            <a:off x="2867025" y="5084763"/>
            <a:ext cx="0" cy="1081087"/>
          </a:xfrm>
          <a:prstGeom prst="line">
            <a:avLst/>
          </a:prstGeom>
          <a:noFill/>
          <a:ln w="38100">
            <a:solidFill>
              <a:schemeClr val="tx1"/>
            </a:solidFill>
            <a:round/>
            <a:headEnd/>
            <a:tailEnd type="triangle" w="med" len="med"/>
          </a:ln>
        </p:spPr>
        <p:txBody>
          <a:bodyPr/>
          <a:lstStyle/>
          <a:p>
            <a:endParaRPr lang="zh-CN" altLang="en-US"/>
          </a:p>
        </p:txBody>
      </p:sp>
      <p:sp>
        <p:nvSpPr>
          <p:cNvPr id="315417" name="Line 25"/>
          <p:cNvSpPr>
            <a:spLocks noChangeShapeType="1"/>
          </p:cNvSpPr>
          <p:nvPr/>
        </p:nvSpPr>
        <p:spPr bwMode="auto">
          <a:xfrm flipV="1">
            <a:off x="2867025" y="4868863"/>
            <a:ext cx="0" cy="649287"/>
          </a:xfrm>
          <a:prstGeom prst="line">
            <a:avLst/>
          </a:prstGeom>
          <a:noFill/>
          <a:ln w="38100">
            <a:solidFill>
              <a:srgbClr val="FF0000"/>
            </a:solidFill>
            <a:round/>
            <a:headEnd/>
            <a:tailEnd/>
          </a:ln>
        </p:spPr>
        <p:txBody>
          <a:bodyPr/>
          <a:lstStyle/>
          <a:p>
            <a:endParaRPr lang="zh-CN" altLang="en-US"/>
          </a:p>
        </p:txBody>
      </p:sp>
      <p:sp>
        <p:nvSpPr>
          <p:cNvPr id="315418" name="Line 26"/>
          <p:cNvSpPr>
            <a:spLocks noChangeShapeType="1"/>
          </p:cNvSpPr>
          <p:nvPr/>
        </p:nvSpPr>
        <p:spPr bwMode="auto">
          <a:xfrm>
            <a:off x="2867025" y="4868863"/>
            <a:ext cx="574675" cy="0"/>
          </a:xfrm>
          <a:prstGeom prst="line">
            <a:avLst/>
          </a:prstGeom>
          <a:noFill/>
          <a:ln w="38100">
            <a:solidFill>
              <a:srgbClr val="FF0000"/>
            </a:solidFill>
            <a:round/>
            <a:headEnd/>
            <a:tailEnd/>
          </a:ln>
        </p:spPr>
        <p:txBody>
          <a:bodyPr/>
          <a:lstStyle/>
          <a:p>
            <a:endParaRPr lang="zh-CN" altLang="en-US"/>
          </a:p>
        </p:txBody>
      </p:sp>
      <p:sp>
        <p:nvSpPr>
          <p:cNvPr id="315419" name="Rectangle 27"/>
          <p:cNvSpPr>
            <a:spLocks noChangeArrowheads="1"/>
          </p:cNvSpPr>
          <p:nvPr/>
        </p:nvSpPr>
        <p:spPr bwMode="auto">
          <a:xfrm>
            <a:off x="2938463"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20" name="Line 28"/>
          <p:cNvSpPr>
            <a:spLocks noChangeShapeType="1"/>
          </p:cNvSpPr>
          <p:nvPr/>
        </p:nvSpPr>
        <p:spPr bwMode="auto">
          <a:xfrm flipV="1">
            <a:off x="3443288" y="4724400"/>
            <a:ext cx="0" cy="1441450"/>
          </a:xfrm>
          <a:prstGeom prst="line">
            <a:avLst/>
          </a:prstGeom>
          <a:noFill/>
          <a:ln w="38100">
            <a:solidFill>
              <a:schemeClr val="tx1"/>
            </a:solidFill>
            <a:round/>
            <a:headEnd/>
            <a:tailEnd type="triangle" w="med" len="med"/>
          </a:ln>
        </p:spPr>
        <p:txBody>
          <a:bodyPr/>
          <a:lstStyle/>
          <a:p>
            <a:endParaRPr lang="zh-CN" altLang="en-US"/>
          </a:p>
        </p:txBody>
      </p:sp>
      <p:sp>
        <p:nvSpPr>
          <p:cNvPr id="315423" name="Line 31"/>
          <p:cNvSpPr>
            <a:spLocks noChangeShapeType="1"/>
          </p:cNvSpPr>
          <p:nvPr/>
        </p:nvSpPr>
        <p:spPr bwMode="auto">
          <a:xfrm flipV="1">
            <a:off x="3443288" y="4221163"/>
            <a:ext cx="0" cy="649287"/>
          </a:xfrm>
          <a:prstGeom prst="line">
            <a:avLst/>
          </a:prstGeom>
          <a:noFill/>
          <a:ln w="38100">
            <a:solidFill>
              <a:srgbClr val="FF0000"/>
            </a:solidFill>
            <a:round/>
            <a:headEnd/>
            <a:tailEnd/>
          </a:ln>
        </p:spPr>
        <p:txBody>
          <a:bodyPr/>
          <a:lstStyle/>
          <a:p>
            <a:endParaRPr lang="zh-CN" altLang="en-US"/>
          </a:p>
        </p:txBody>
      </p:sp>
      <p:sp>
        <p:nvSpPr>
          <p:cNvPr id="315424" name="Line 32"/>
          <p:cNvSpPr>
            <a:spLocks noChangeShapeType="1"/>
          </p:cNvSpPr>
          <p:nvPr/>
        </p:nvSpPr>
        <p:spPr bwMode="auto">
          <a:xfrm>
            <a:off x="3443288" y="4219575"/>
            <a:ext cx="574675" cy="0"/>
          </a:xfrm>
          <a:prstGeom prst="line">
            <a:avLst/>
          </a:prstGeom>
          <a:noFill/>
          <a:ln w="38100">
            <a:solidFill>
              <a:srgbClr val="FF0000"/>
            </a:solidFill>
            <a:round/>
            <a:headEnd/>
            <a:tailEnd/>
          </a:ln>
        </p:spPr>
        <p:txBody>
          <a:bodyPr/>
          <a:lstStyle/>
          <a:p>
            <a:endParaRPr lang="zh-CN" altLang="en-US"/>
          </a:p>
        </p:txBody>
      </p:sp>
      <p:sp>
        <p:nvSpPr>
          <p:cNvPr id="315425" name="Rectangle 33"/>
          <p:cNvSpPr>
            <a:spLocks noChangeArrowheads="1"/>
          </p:cNvSpPr>
          <p:nvPr/>
        </p:nvSpPr>
        <p:spPr bwMode="auto">
          <a:xfrm>
            <a:off x="3514725"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26" name="Line 34"/>
          <p:cNvSpPr>
            <a:spLocks noChangeShapeType="1"/>
          </p:cNvSpPr>
          <p:nvPr/>
        </p:nvSpPr>
        <p:spPr bwMode="auto">
          <a:xfrm flipV="1">
            <a:off x="4019550" y="4437063"/>
            <a:ext cx="0" cy="1728787"/>
          </a:xfrm>
          <a:prstGeom prst="line">
            <a:avLst/>
          </a:prstGeom>
          <a:noFill/>
          <a:ln w="38100">
            <a:solidFill>
              <a:schemeClr val="tx1"/>
            </a:solidFill>
            <a:round/>
            <a:headEnd/>
            <a:tailEnd type="triangle" w="med" len="med"/>
          </a:ln>
        </p:spPr>
        <p:txBody>
          <a:bodyPr/>
          <a:lstStyle/>
          <a:p>
            <a:endParaRPr lang="zh-CN" altLang="en-US"/>
          </a:p>
        </p:txBody>
      </p:sp>
      <p:sp>
        <p:nvSpPr>
          <p:cNvPr id="315427" name="Line 35"/>
          <p:cNvSpPr>
            <a:spLocks noChangeShapeType="1"/>
          </p:cNvSpPr>
          <p:nvPr/>
        </p:nvSpPr>
        <p:spPr bwMode="auto">
          <a:xfrm flipV="1">
            <a:off x="4019550" y="4221163"/>
            <a:ext cx="0" cy="649287"/>
          </a:xfrm>
          <a:prstGeom prst="line">
            <a:avLst/>
          </a:prstGeom>
          <a:noFill/>
          <a:ln w="38100">
            <a:solidFill>
              <a:srgbClr val="FF0000"/>
            </a:solidFill>
            <a:round/>
            <a:headEnd/>
            <a:tailEnd/>
          </a:ln>
        </p:spPr>
        <p:txBody>
          <a:bodyPr/>
          <a:lstStyle/>
          <a:p>
            <a:endParaRPr lang="zh-CN" altLang="en-US"/>
          </a:p>
        </p:txBody>
      </p:sp>
      <p:sp>
        <p:nvSpPr>
          <p:cNvPr id="315428" name="Line 36"/>
          <p:cNvSpPr>
            <a:spLocks noChangeShapeType="1"/>
          </p:cNvSpPr>
          <p:nvPr/>
        </p:nvSpPr>
        <p:spPr bwMode="auto">
          <a:xfrm>
            <a:off x="4019550" y="4868863"/>
            <a:ext cx="574675" cy="0"/>
          </a:xfrm>
          <a:prstGeom prst="line">
            <a:avLst/>
          </a:prstGeom>
          <a:noFill/>
          <a:ln w="38100">
            <a:solidFill>
              <a:srgbClr val="FF0000"/>
            </a:solidFill>
            <a:round/>
            <a:headEnd/>
            <a:tailEnd/>
          </a:ln>
        </p:spPr>
        <p:txBody>
          <a:bodyPr/>
          <a:lstStyle/>
          <a:p>
            <a:endParaRPr lang="zh-CN" altLang="en-US"/>
          </a:p>
        </p:txBody>
      </p:sp>
      <p:sp>
        <p:nvSpPr>
          <p:cNvPr id="315429" name="Rectangle 37"/>
          <p:cNvSpPr>
            <a:spLocks noChangeArrowheads="1"/>
          </p:cNvSpPr>
          <p:nvPr/>
        </p:nvSpPr>
        <p:spPr bwMode="auto">
          <a:xfrm>
            <a:off x="4162425" y="6170613"/>
            <a:ext cx="339725" cy="427037"/>
          </a:xfrm>
          <a:prstGeom prst="rect">
            <a:avLst/>
          </a:prstGeom>
          <a:noFill/>
          <a:ln w="9525">
            <a:noFill/>
            <a:miter lim="800000"/>
            <a:headEnd/>
            <a:tailEnd/>
          </a:ln>
        </p:spPr>
        <p:txBody>
          <a:bodyPr wrap="none">
            <a:spAutoFit/>
          </a:bodyPr>
          <a:lstStyle/>
          <a:p>
            <a:r>
              <a:rPr lang="en-US" altLang="zh-CN" sz="2200" b="1"/>
              <a:t>0</a:t>
            </a:r>
          </a:p>
        </p:txBody>
      </p:sp>
      <p:sp>
        <p:nvSpPr>
          <p:cNvPr id="315430" name="Line 38"/>
          <p:cNvSpPr>
            <a:spLocks noChangeShapeType="1"/>
          </p:cNvSpPr>
          <p:nvPr/>
        </p:nvSpPr>
        <p:spPr bwMode="auto">
          <a:xfrm flipV="1">
            <a:off x="4595813" y="3933825"/>
            <a:ext cx="0" cy="2232025"/>
          </a:xfrm>
          <a:prstGeom prst="line">
            <a:avLst/>
          </a:prstGeom>
          <a:noFill/>
          <a:ln w="38100">
            <a:solidFill>
              <a:schemeClr val="tx1"/>
            </a:solidFill>
            <a:round/>
            <a:headEnd/>
            <a:tailEnd type="triangle" w="med" len="med"/>
          </a:ln>
        </p:spPr>
        <p:txBody>
          <a:bodyPr/>
          <a:lstStyle/>
          <a:p>
            <a:endParaRPr lang="zh-CN" altLang="en-US"/>
          </a:p>
        </p:txBody>
      </p:sp>
      <p:sp>
        <p:nvSpPr>
          <p:cNvPr id="315431" name="Line 39"/>
          <p:cNvSpPr>
            <a:spLocks noChangeShapeType="1"/>
          </p:cNvSpPr>
          <p:nvPr/>
        </p:nvSpPr>
        <p:spPr bwMode="auto">
          <a:xfrm flipV="1">
            <a:off x="4595813" y="4221163"/>
            <a:ext cx="0" cy="649287"/>
          </a:xfrm>
          <a:prstGeom prst="line">
            <a:avLst/>
          </a:prstGeom>
          <a:noFill/>
          <a:ln w="38100">
            <a:solidFill>
              <a:srgbClr val="FF0000"/>
            </a:solidFill>
            <a:round/>
            <a:headEnd/>
            <a:tailEnd/>
          </a:ln>
        </p:spPr>
        <p:txBody>
          <a:bodyPr/>
          <a:lstStyle/>
          <a:p>
            <a:endParaRPr lang="zh-CN" altLang="en-US"/>
          </a:p>
        </p:txBody>
      </p:sp>
      <p:sp>
        <p:nvSpPr>
          <p:cNvPr id="315432" name="Line 40"/>
          <p:cNvSpPr>
            <a:spLocks noChangeShapeType="1"/>
          </p:cNvSpPr>
          <p:nvPr/>
        </p:nvSpPr>
        <p:spPr bwMode="auto">
          <a:xfrm>
            <a:off x="4595813" y="4221163"/>
            <a:ext cx="574675" cy="0"/>
          </a:xfrm>
          <a:prstGeom prst="line">
            <a:avLst/>
          </a:prstGeom>
          <a:noFill/>
          <a:ln w="38100">
            <a:solidFill>
              <a:srgbClr val="FF0000"/>
            </a:solidFill>
            <a:round/>
            <a:headEnd/>
            <a:tailEnd/>
          </a:ln>
        </p:spPr>
        <p:txBody>
          <a:bodyPr/>
          <a:lstStyle/>
          <a:p>
            <a:endParaRPr lang="zh-CN" altLang="en-US"/>
          </a:p>
        </p:txBody>
      </p:sp>
      <p:sp>
        <p:nvSpPr>
          <p:cNvPr id="315433" name="Rectangle 41"/>
          <p:cNvSpPr>
            <a:spLocks noChangeArrowheads="1"/>
          </p:cNvSpPr>
          <p:nvPr/>
        </p:nvSpPr>
        <p:spPr bwMode="auto">
          <a:xfrm>
            <a:off x="4738688"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34" name="Line 42"/>
          <p:cNvSpPr>
            <a:spLocks noChangeShapeType="1"/>
          </p:cNvSpPr>
          <p:nvPr/>
        </p:nvSpPr>
        <p:spPr bwMode="auto">
          <a:xfrm flipV="1">
            <a:off x="5172075" y="3429000"/>
            <a:ext cx="0" cy="2736850"/>
          </a:xfrm>
          <a:prstGeom prst="line">
            <a:avLst/>
          </a:prstGeom>
          <a:noFill/>
          <a:ln w="38100">
            <a:solidFill>
              <a:schemeClr val="tx1"/>
            </a:solidFill>
            <a:round/>
            <a:headEnd/>
            <a:tailEnd type="triangle" w="med" len="med"/>
          </a:ln>
        </p:spPr>
        <p:txBody>
          <a:bodyPr/>
          <a:lstStyle/>
          <a:p>
            <a:endParaRPr lang="zh-CN" altLang="en-US"/>
          </a:p>
        </p:txBody>
      </p:sp>
      <p:sp>
        <p:nvSpPr>
          <p:cNvPr id="315435" name="Line 43"/>
          <p:cNvSpPr>
            <a:spLocks noChangeShapeType="1"/>
          </p:cNvSpPr>
          <p:nvPr/>
        </p:nvSpPr>
        <p:spPr bwMode="auto">
          <a:xfrm flipV="1">
            <a:off x="5172075" y="3573463"/>
            <a:ext cx="0" cy="649287"/>
          </a:xfrm>
          <a:prstGeom prst="line">
            <a:avLst/>
          </a:prstGeom>
          <a:noFill/>
          <a:ln w="38100">
            <a:solidFill>
              <a:srgbClr val="FF0000"/>
            </a:solidFill>
            <a:round/>
            <a:headEnd/>
            <a:tailEnd/>
          </a:ln>
        </p:spPr>
        <p:txBody>
          <a:bodyPr/>
          <a:lstStyle/>
          <a:p>
            <a:endParaRPr lang="zh-CN" altLang="en-US"/>
          </a:p>
        </p:txBody>
      </p:sp>
      <p:sp>
        <p:nvSpPr>
          <p:cNvPr id="315436" name="Line 44"/>
          <p:cNvSpPr>
            <a:spLocks noChangeShapeType="1"/>
          </p:cNvSpPr>
          <p:nvPr/>
        </p:nvSpPr>
        <p:spPr bwMode="auto">
          <a:xfrm>
            <a:off x="5172075" y="3573463"/>
            <a:ext cx="574675" cy="0"/>
          </a:xfrm>
          <a:prstGeom prst="line">
            <a:avLst/>
          </a:prstGeom>
          <a:noFill/>
          <a:ln w="38100">
            <a:solidFill>
              <a:srgbClr val="FF0000"/>
            </a:solidFill>
            <a:round/>
            <a:headEnd/>
            <a:tailEnd/>
          </a:ln>
        </p:spPr>
        <p:txBody>
          <a:bodyPr/>
          <a:lstStyle/>
          <a:p>
            <a:endParaRPr lang="zh-CN" altLang="en-US"/>
          </a:p>
        </p:txBody>
      </p:sp>
      <p:sp>
        <p:nvSpPr>
          <p:cNvPr id="315437" name="Line 45"/>
          <p:cNvSpPr>
            <a:spLocks noChangeShapeType="1"/>
          </p:cNvSpPr>
          <p:nvPr/>
        </p:nvSpPr>
        <p:spPr bwMode="auto">
          <a:xfrm flipV="1">
            <a:off x="5746750" y="3141663"/>
            <a:ext cx="0" cy="3024187"/>
          </a:xfrm>
          <a:prstGeom prst="line">
            <a:avLst/>
          </a:prstGeom>
          <a:noFill/>
          <a:ln w="38100">
            <a:solidFill>
              <a:schemeClr val="tx1"/>
            </a:solidFill>
            <a:round/>
            <a:headEnd/>
            <a:tailEnd type="triangle" w="med" len="med"/>
          </a:ln>
        </p:spPr>
        <p:txBody>
          <a:bodyPr/>
          <a:lstStyle/>
          <a:p>
            <a:endParaRPr lang="zh-CN" altLang="en-US"/>
          </a:p>
        </p:txBody>
      </p:sp>
      <p:sp>
        <p:nvSpPr>
          <p:cNvPr id="315438" name="Rectangle 46"/>
          <p:cNvSpPr>
            <a:spLocks noChangeArrowheads="1"/>
          </p:cNvSpPr>
          <p:nvPr/>
        </p:nvSpPr>
        <p:spPr bwMode="auto">
          <a:xfrm>
            <a:off x="5243513"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39" name="Line 47"/>
          <p:cNvSpPr>
            <a:spLocks noChangeShapeType="1"/>
          </p:cNvSpPr>
          <p:nvPr/>
        </p:nvSpPr>
        <p:spPr bwMode="auto">
          <a:xfrm flipV="1">
            <a:off x="5748338" y="2924175"/>
            <a:ext cx="0" cy="649288"/>
          </a:xfrm>
          <a:prstGeom prst="line">
            <a:avLst/>
          </a:prstGeom>
          <a:noFill/>
          <a:ln w="38100">
            <a:solidFill>
              <a:srgbClr val="FF0000"/>
            </a:solidFill>
            <a:round/>
            <a:headEnd/>
            <a:tailEnd/>
          </a:ln>
        </p:spPr>
        <p:txBody>
          <a:bodyPr/>
          <a:lstStyle/>
          <a:p>
            <a:endParaRPr lang="zh-CN" altLang="en-US"/>
          </a:p>
        </p:txBody>
      </p:sp>
      <p:sp>
        <p:nvSpPr>
          <p:cNvPr id="315440" name="Line 48"/>
          <p:cNvSpPr>
            <a:spLocks noChangeShapeType="1"/>
          </p:cNvSpPr>
          <p:nvPr/>
        </p:nvSpPr>
        <p:spPr bwMode="auto">
          <a:xfrm>
            <a:off x="5748338" y="2924175"/>
            <a:ext cx="574675" cy="0"/>
          </a:xfrm>
          <a:prstGeom prst="line">
            <a:avLst/>
          </a:prstGeom>
          <a:noFill/>
          <a:ln w="38100">
            <a:solidFill>
              <a:srgbClr val="FF0000"/>
            </a:solidFill>
            <a:round/>
            <a:headEnd/>
            <a:tailEnd/>
          </a:ln>
        </p:spPr>
        <p:txBody>
          <a:bodyPr/>
          <a:lstStyle/>
          <a:p>
            <a:endParaRPr lang="zh-CN" altLang="en-US"/>
          </a:p>
        </p:txBody>
      </p:sp>
      <p:sp>
        <p:nvSpPr>
          <p:cNvPr id="315441" name="Rectangle 49"/>
          <p:cNvSpPr>
            <a:spLocks noChangeArrowheads="1"/>
          </p:cNvSpPr>
          <p:nvPr/>
        </p:nvSpPr>
        <p:spPr bwMode="auto">
          <a:xfrm>
            <a:off x="5767388" y="6165850"/>
            <a:ext cx="339725" cy="427038"/>
          </a:xfrm>
          <a:prstGeom prst="rect">
            <a:avLst/>
          </a:prstGeom>
          <a:noFill/>
          <a:ln w="9525">
            <a:noFill/>
            <a:miter lim="800000"/>
            <a:headEnd/>
            <a:tailEnd/>
          </a:ln>
        </p:spPr>
        <p:txBody>
          <a:bodyPr wrap="none">
            <a:spAutoFit/>
          </a:bodyPr>
          <a:lstStyle/>
          <a:p>
            <a:r>
              <a:rPr lang="en-US" altLang="zh-CN" sz="2200" b="1"/>
              <a:t>1</a:t>
            </a:r>
          </a:p>
        </p:txBody>
      </p:sp>
      <p:sp>
        <p:nvSpPr>
          <p:cNvPr id="315443" name="Line 51"/>
          <p:cNvSpPr>
            <a:spLocks noChangeShapeType="1"/>
          </p:cNvSpPr>
          <p:nvPr/>
        </p:nvSpPr>
        <p:spPr bwMode="auto">
          <a:xfrm flipV="1">
            <a:off x="6323013" y="3213100"/>
            <a:ext cx="0" cy="2952750"/>
          </a:xfrm>
          <a:prstGeom prst="line">
            <a:avLst/>
          </a:prstGeom>
          <a:noFill/>
          <a:ln w="38100">
            <a:solidFill>
              <a:schemeClr val="tx1"/>
            </a:solidFill>
            <a:round/>
            <a:headEnd/>
            <a:tailEnd type="triangle" w="med" len="med"/>
          </a:ln>
        </p:spPr>
        <p:txBody>
          <a:bodyPr/>
          <a:lstStyle/>
          <a:p>
            <a:endParaRPr lang="zh-CN" altLang="en-US"/>
          </a:p>
        </p:txBody>
      </p:sp>
      <p:sp>
        <p:nvSpPr>
          <p:cNvPr id="315444" name="Line 52"/>
          <p:cNvSpPr>
            <a:spLocks noChangeShapeType="1"/>
          </p:cNvSpPr>
          <p:nvPr/>
        </p:nvSpPr>
        <p:spPr bwMode="auto">
          <a:xfrm flipV="1">
            <a:off x="6323013" y="2924175"/>
            <a:ext cx="0" cy="649288"/>
          </a:xfrm>
          <a:prstGeom prst="line">
            <a:avLst/>
          </a:prstGeom>
          <a:noFill/>
          <a:ln w="38100">
            <a:solidFill>
              <a:srgbClr val="FF0000"/>
            </a:solidFill>
            <a:round/>
            <a:headEnd/>
            <a:tailEnd/>
          </a:ln>
        </p:spPr>
        <p:txBody>
          <a:bodyPr/>
          <a:lstStyle/>
          <a:p>
            <a:endParaRPr lang="zh-CN" altLang="en-US"/>
          </a:p>
        </p:txBody>
      </p:sp>
      <p:sp>
        <p:nvSpPr>
          <p:cNvPr id="315445" name="Line 53"/>
          <p:cNvSpPr>
            <a:spLocks noChangeShapeType="1"/>
          </p:cNvSpPr>
          <p:nvPr/>
        </p:nvSpPr>
        <p:spPr bwMode="auto">
          <a:xfrm>
            <a:off x="6323013" y="3573463"/>
            <a:ext cx="574675" cy="0"/>
          </a:xfrm>
          <a:prstGeom prst="line">
            <a:avLst/>
          </a:prstGeom>
          <a:noFill/>
          <a:ln w="38100">
            <a:solidFill>
              <a:srgbClr val="FF0000"/>
            </a:solidFill>
            <a:round/>
            <a:headEnd/>
            <a:tailEnd/>
          </a:ln>
        </p:spPr>
        <p:txBody>
          <a:bodyPr/>
          <a:lstStyle/>
          <a:p>
            <a:endParaRPr lang="zh-CN" altLang="en-US"/>
          </a:p>
        </p:txBody>
      </p:sp>
      <p:sp>
        <p:nvSpPr>
          <p:cNvPr id="315446" name="Line 54"/>
          <p:cNvSpPr>
            <a:spLocks noChangeShapeType="1"/>
          </p:cNvSpPr>
          <p:nvPr/>
        </p:nvSpPr>
        <p:spPr bwMode="auto">
          <a:xfrm flipV="1">
            <a:off x="6899275" y="3644900"/>
            <a:ext cx="0" cy="2520950"/>
          </a:xfrm>
          <a:prstGeom prst="line">
            <a:avLst/>
          </a:prstGeom>
          <a:noFill/>
          <a:ln w="38100">
            <a:solidFill>
              <a:schemeClr val="tx1"/>
            </a:solidFill>
            <a:round/>
            <a:headEnd/>
            <a:tailEnd type="triangle" w="med" len="med"/>
          </a:ln>
        </p:spPr>
        <p:txBody>
          <a:bodyPr/>
          <a:lstStyle/>
          <a:p>
            <a:endParaRPr lang="zh-CN" altLang="en-US"/>
          </a:p>
        </p:txBody>
      </p:sp>
      <p:sp>
        <p:nvSpPr>
          <p:cNvPr id="315447" name="Line 55"/>
          <p:cNvSpPr>
            <a:spLocks noChangeShapeType="1"/>
          </p:cNvSpPr>
          <p:nvPr/>
        </p:nvSpPr>
        <p:spPr bwMode="auto">
          <a:xfrm flipV="1">
            <a:off x="6900863" y="3571875"/>
            <a:ext cx="0" cy="649288"/>
          </a:xfrm>
          <a:prstGeom prst="line">
            <a:avLst/>
          </a:prstGeom>
          <a:noFill/>
          <a:ln w="38100">
            <a:solidFill>
              <a:srgbClr val="FF0000"/>
            </a:solidFill>
            <a:round/>
            <a:headEnd/>
            <a:tailEnd/>
          </a:ln>
        </p:spPr>
        <p:txBody>
          <a:bodyPr/>
          <a:lstStyle/>
          <a:p>
            <a:endParaRPr lang="zh-CN" altLang="en-US"/>
          </a:p>
        </p:txBody>
      </p:sp>
      <p:sp>
        <p:nvSpPr>
          <p:cNvPr id="315448" name="Line 56"/>
          <p:cNvSpPr>
            <a:spLocks noChangeShapeType="1"/>
          </p:cNvSpPr>
          <p:nvPr/>
        </p:nvSpPr>
        <p:spPr bwMode="auto">
          <a:xfrm>
            <a:off x="6900863" y="4221163"/>
            <a:ext cx="574675" cy="0"/>
          </a:xfrm>
          <a:prstGeom prst="line">
            <a:avLst/>
          </a:prstGeom>
          <a:noFill/>
          <a:ln w="38100">
            <a:solidFill>
              <a:srgbClr val="FF0000"/>
            </a:solidFill>
            <a:round/>
            <a:headEnd/>
            <a:tailEnd/>
          </a:ln>
        </p:spPr>
        <p:txBody>
          <a:bodyPr/>
          <a:lstStyle/>
          <a:p>
            <a:endParaRPr lang="zh-CN" altLang="en-US"/>
          </a:p>
        </p:txBody>
      </p:sp>
      <p:sp>
        <p:nvSpPr>
          <p:cNvPr id="315451" name="Rectangle 59"/>
          <p:cNvSpPr>
            <a:spLocks noChangeArrowheads="1"/>
          </p:cNvSpPr>
          <p:nvPr/>
        </p:nvSpPr>
        <p:spPr bwMode="auto">
          <a:xfrm>
            <a:off x="6467475" y="6165850"/>
            <a:ext cx="339725" cy="427038"/>
          </a:xfrm>
          <a:prstGeom prst="rect">
            <a:avLst/>
          </a:prstGeom>
          <a:noFill/>
          <a:ln w="9525">
            <a:noFill/>
            <a:miter lim="800000"/>
            <a:headEnd/>
            <a:tailEnd/>
          </a:ln>
        </p:spPr>
        <p:txBody>
          <a:bodyPr wrap="none">
            <a:spAutoFit/>
          </a:bodyPr>
          <a:lstStyle/>
          <a:p>
            <a:r>
              <a:rPr lang="en-US" altLang="zh-CN" sz="2200" b="1"/>
              <a:t>0</a:t>
            </a:r>
          </a:p>
        </p:txBody>
      </p:sp>
      <p:sp>
        <p:nvSpPr>
          <p:cNvPr id="315452" name="Rectangle 60"/>
          <p:cNvSpPr>
            <a:spLocks noChangeArrowheads="1"/>
          </p:cNvSpPr>
          <p:nvPr/>
        </p:nvSpPr>
        <p:spPr bwMode="auto">
          <a:xfrm>
            <a:off x="7064375" y="6170613"/>
            <a:ext cx="339725" cy="427037"/>
          </a:xfrm>
          <a:prstGeom prst="rect">
            <a:avLst/>
          </a:prstGeom>
          <a:noFill/>
          <a:ln w="9525">
            <a:noFill/>
            <a:miter lim="800000"/>
            <a:headEnd/>
            <a:tailEnd/>
          </a:ln>
        </p:spPr>
        <p:txBody>
          <a:bodyPr wrap="none">
            <a:spAutoFit/>
          </a:bodyPr>
          <a:lstStyle/>
          <a:p>
            <a:r>
              <a:rPr lang="en-US" altLang="zh-CN" sz="2200" b="1"/>
              <a:t>0</a:t>
            </a:r>
          </a:p>
        </p:txBody>
      </p:sp>
      <p:graphicFrame>
        <p:nvGraphicFramePr>
          <p:cNvPr id="315453" name="Object 61"/>
          <p:cNvGraphicFramePr>
            <a:graphicFrameLocks noChangeAspect="1"/>
          </p:cNvGraphicFramePr>
          <p:nvPr/>
        </p:nvGraphicFramePr>
        <p:xfrm>
          <a:off x="755650" y="2420938"/>
          <a:ext cx="4318000" cy="1106487"/>
        </p:xfrm>
        <a:graphic>
          <a:graphicData uri="http://schemas.openxmlformats.org/presentationml/2006/ole">
            <mc:AlternateContent xmlns:mc="http://schemas.openxmlformats.org/markup-compatibility/2006">
              <mc:Choice xmlns:v="urn:schemas-microsoft-com:vml" Requires="v">
                <p:oleObj spid="_x0000_s20503" name="公式" r:id="rId3" imgW="2628720" imgH="672840" progId="Equation.3">
                  <p:embed/>
                </p:oleObj>
              </mc:Choice>
              <mc:Fallback>
                <p:oleObj name="公式" r:id="rId3" imgW="2628720" imgH="672840" progId="Equation.3">
                  <p:embed/>
                  <p:pic>
                    <p:nvPicPr>
                      <p:cNvPr id="0" name="Object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420938"/>
                        <a:ext cx="4318000" cy="110648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5454" name="Object 62"/>
          <p:cNvGraphicFramePr>
            <a:graphicFrameLocks noChangeAspect="1"/>
          </p:cNvGraphicFramePr>
          <p:nvPr/>
        </p:nvGraphicFramePr>
        <p:xfrm>
          <a:off x="755650" y="4149725"/>
          <a:ext cx="2522538" cy="334963"/>
        </p:xfrm>
        <a:graphic>
          <a:graphicData uri="http://schemas.openxmlformats.org/presentationml/2006/ole">
            <mc:AlternateContent xmlns:mc="http://schemas.openxmlformats.org/markup-compatibility/2006">
              <mc:Choice xmlns:v="urn:schemas-microsoft-com:vml" Requires="v">
                <p:oleObj spid="_x0000_s20504" name="公式" r:id="rId5" imgW="1536480" imgH="203040" progId="Equation.3">
                  <p:embed/>
                </p:oleObj>
              </mc:Choice>
              <mc:Fallback>
                <p:oleObj name="公式" r:id="rId5" imgW="1536480" imgH="203040" progId="Equation.3">
                  <p:embed/>
                  <p:pic>
                    <p:nvPicPr>
                      <p:cNvPr id="0" name="Object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4149725"/>
                        <a:ext cx="2522538" cy="33496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5455" name="Object 63"/>
          <p:cNvGraphicFramePr>
            <a:graphicFrameLocks noChangeAspect="1"/>
          </p:cNvGraphicFramePr>
          <p:nvPr/>
        </p:nvGraphicFramePr>
        <p:xfrm>
          <a:off x="755650" y="3644900"/>
          <a:ext cx="3357563" cy="355600"/>
        </p:xfrm>
        <a:graphic>
          <a:graphicData uri="http://schemas.openxmlformats.org/presentationml/2006/ole">
            <mc:AlternateContent xmlns:mc="http://schemas.openxmlformats.org/markup-compatibility/2006">
              <mc:Choice xmlns:v="urn:schemas-microsoft-com:vml" Requires="v">
                <p:oleObj spid="_x0000_s20505" name="公式" r:id="rId7" imgW="2044440" imgH="215640" progId="Equation.3">
                  <p:embed/>
                </p:oleObj>
              </mc:Choice>
              <mc:Fallback>
                <p:oleObj name="公式" r:id="rId7" imgW="2044440" imgH="215640" progId="Equation.3">
                  <p:embed/>
                  <p:pic>
                    <p:nvPicPr>
                      <p:cNvPr id="0" name="Object 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3644900"/>
                        <a:ext cx="3357563" cy="3556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5401"/>
                                        </p:tgtEl>
                                        <p:attrNameLst>
                                          <p:attrName>style.visibility</p:attrName>
                                        </p:attrNameLst>
                                      </p:cBhvr>
                                      <p:to>
                                        <p:strVal val="visible"/>
                                      </p:to>
                                    </p:set>
                                    <p:animEffect transition="in" filter="wipe(left)">
                                      <p:cBhvr>
                                        <p:cTn id="7" dur="500"/>
                                        <p:tgtEl>
                                          <p:spTgt spid="3154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5402"/>
                                        </p:tgtEl>
                                        <p:attrNameLst>
                                          <p:attrName>style.visibility</p:attrName>
                                        </p:attrNameLst>
                                      </p:cBhvr>
                                      <p:to>
                                        <p:strVal val="visible"/>
                                      </p:to>
                                    </p:set>
                                    <p:animEffect transition="in" filter="wipe(down)">
                                      <p:cBhvr>
                                        <p:cTn id="12" dur="500"/>
                                        <p:tgtEl>
                                          <p:spTgt spid="3154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5405"/>
                                        </p:tgtEl>
                                        <p:attrNameLst>
                                          <p:attrName>style.visibility</p:attrName>
                                        </p:attrNameLst>
                                      </p:cBhvr>
                                      <p:to>
                                        <p:strVal val="visible"/>
                                      </p:to>
                                    </p:set>
                                    <p:animEffect transition="in" filter="wipe(left)">
                                      <p:cBhvr>
                                        <p:cTn id="17" dur="1000"/>
                                        <p:tgtEl>
                                          <p:spTgt spid="315405"/>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315406"/>
                                        </p:tgtEl>
                                        <p:attrNameLst>
                                          <p:attrName>style.visibility</p:attrName>
                                        </p:attrNameLst>
                                      </p:cBhvr>
                                      <p:to>
                                        <p:strVal val="visible"/>
                                      </p:to>
                                    </p:set>
                                    <p:animEffect transition="in" filter="wipe(down)">
                                      <p:cBhvr>
                                        <p:cTn id="21" dur="1000"/>
                                        <p:tgtEl>
                                          <p:spTgt spid="31540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15407"/>
                                        </p:tgtEl>
                                        <p:attrNameLst>
                                          <p:attrName>style.visibility</p:attrName>
                                        </p:attrNameLst>
                                      </p:cBhvr>
                                      <p:to>
                                        <p:strVal val="visible"/>
                                      </p:to>
                                    </p:set>
                                    <p:animEffect transition="in" filter="wipe(left)">
                                      <p:cBhvr>
                                        <p:cTn id="25" dur="1000"/>
                                        <p:tgtEl>
                                          <p:spTgt spid="31540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15403"/>
                                        </p:tgtEl>
                                        <p:attrNameLst>
                                          <p:attrName>style.visibility</p:attrName>
                                        </p:attrNameLst>
                                      </p:cBhvr>
                                      <p:to>
                                        <p:strVal val="visible"/>
                                      </p:to>
                                    </p:set>
                                    <p:anim calcmode="lin" valueType="num">
                                      <p:cBhvr additive="base">
                                        <p:cTn id="30" dur="500" fill="hold"/>
                                        <p:tgtEl>
                                          <p:spTgt spid="315403"/>
                                        </p:tgtEl>
                                        <p:attrNameLst>
                                          <p:attrName>ppt_x</p:attrName>
                                        </p:attrNameLst>
                                      </p:cBhvr>
                                      <p:tavLst>
                                        <p:tav tm="0">
                                          <p:val>
                                            <p:strVal val="#ppt_x"/>
                                          </p:val>
                                        </p:tav>
                                        <p:tav tm="100000">
                                          <p:val>
                                            <p:strVal val="#ppt_x"/>
                                          </p:val>
                                        </p:tav>
                                      </p:tavLst>
                                    </p:anim>
                                    <p:anim calcmode="lin" valueType="num">
                                      <p:cBhvr additive="base">
                                        <p:cTn id="31" dur="500" fill="hold"/>
                                        <p:tgtEl>
                                          <p:spTgt spid="31540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15404"/>
                                        </p:tgtEl>
                                        <p:attrNameLst>
                                          <p:attrName>style.visibility</p:attrName>
                                        </p:attrNameLst>
                                      </p:cBhvr>
                                      <p:to>
                                        <p:strVal val="visible"/>
                                      </p:to>
                                    </p:set>
                                    <p:animEffect transition="in" filter="wipe(down)">
                                      <p:cBhvr>
                                        <p:cTn id="36" dur="500"/>
                                        <p:tgtEl>
                                          <p:spTgt spid="31540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15408"/>
                                        </p:tgtEl>
                                        <p:attrNameLst>
                                          <p:attrName>style.visibility</p:attrName>
                                        </p:attrNameLst>
                                      </p:cBhvr>
                                      <p:to>
                                        <p:strVal val="visible"/>
                                      </p:to>
                                    </p:set>
                                    <p:animEffect transition="in" filter="wipe(up)">
                                      <p:cBhvr>
                                        <p:cTn id="41" dur="1000"/>
                                        <p:tgtEl>
                                          <p:spTgt spid="315408"/>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315409"/>
                                        </p:tgtEl>
                                        <p:attrNameLst>
                                          <p:attrName>style.visibility</p:attrName>
                                        </p:attrNameLst>
                                      </p:cBhvr>
                                      <p:to>
                                        <p:strVal val="visible"/>
                                      </p:to>
                                    </p:set>
                                    <p:animEffect transition="in" filter="wipe(left)">
                                      <p:cBhvr>
                                        <p:cTn id="45" dur="1000"/>
                                        <p:tgtEl>
                                          <p:spTgt spid="315409"/>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15410"/>
                                        </p:tgtEl>
                                        <p:attrNameLst>
                                          <p:attrName>style.visibility</p:attrName>
                                        </p:attrNameLst>
                                      </p:cBhvr>
                                      <p:to>
                                        <p:strVal val="visible"/>
                                      </p:to>
                                    </p:set>
                                    <p:anim calcmode="lin" valueType="num">
                                      <p:cBhvr additive="base">
                                        <p:cTn id="50" dur="500" fill="hold"/>
                                        <p:tgtEl>
                                          <p:spTgt spid="315410"/>
                                        </p:tgtEl>
                                        <p:attrNameLst>
                                          <p:attrName>ppt_x</p:attrName>
                                        </p:attrNameLst>
                                      </p:cBhvr>
                                      <p:tavLst>
                                        <p:tav tm="0">
                                          <p:val>
                                            <p:strVal val="#ppt_x"/>
                                          </p:val>
                                        </p:tav>
                                        <p:tav tm="100000">
                                          <p:val>
                                            <p:strVal val="#ppt_x"/>
                                          </p:val>
                                        </p:tav>
                                      </p:tavLst>
                                    </p:anim>
                                    <p:anim calcmode="lin" valueType="num">
                                      <p:cBhvr additive="base">
                                        <p:cTn id="51" dur="500" fill="hold"/>
                                        <p:tgtEl>
                                          <p:spTgt spid="315410"/>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315411"/>
                                        </p:tgtEl>
                                        <p:attrNameLst>
                                          <p:attrName>style.visibility</p:attrName>
                                        </p:attrNameLst>
                                      </p:cBhvr>
                                      <p:to>
                                        <p:strVal val="visible"/>
                                      </p:to>
                                    </p:set>
                                    <p:animEffect transition="in" filter="wipe(down)">
                                      <p:cBhvr>
                                        <p:cTn id="56" dur="500"/>
                                        <p:tgtEl>
                                          <p:spTgt spid="31541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315413"/>
                                        </p:tgtEl>
                                        <p:attrNameLst>
                                          <p:attrName>style.visibility</p:attrName>
                                        </p:attrNameLst>
                                      </p:cBhvr>
                                      <p:to>
                                        <p:strVal val="visible"/>
                                      </p:to>
                                    </p:set>
                                    <p:animEffect transition="in" filter="wipe(down)">
                                      <p:cBhvr>
                                        <p:cTn id="61" dur="1000"/>
                                        <p:tgtEl>
                                          <p:spTgt spid="315413"/>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315414"/>
                                        </p:tgtEl>
                                        <p:attrNameLst>
                                          <p:attrName>style.visibility</p:attrName>
                                        </p:attrNameLst>
                                      </p:cBhvr>
                                      <p:to>
                                        <p:strVal val="visible"/>
                                      </p:to>
                                    </p:set>
                                    <p:animEffect transition="in" filter="wipe(left)">
                                      <p:cBhvr>
                                        <p:cTn id="65" dur="1000"/>
                                        <p:tgtEl>
                                          <p:spTgt spid="315414"/>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315415"/>
                                        </p:tgtEl>
                                        <p:attrNameLst>
                                          <p:attrName>style.visibility</p:attrName>
                                        </p:attrNameLst>
                                      </p:cBhvr>
                                      <p:to>
                                        <p:strVal val="visible"/>
                                      </p:to>
                                    </p:set>
                                    <p:anim calcmode="lin" valueType="num">
                                      <p:cBhvr additive="base">
                                        <p:cTn id="70" dur="500" fill="hold"/>
                                        <p:tgtEl>
                                          <p:spTgt spid="315415"/>
                                        </p:tgtEl>
                                        <p:attrNameLst>
                                          <p:attrName>ppt_x</p:attrName>
                                        </p:attrNameLst>
                                      </p:cBhvr>
                                      <p:tavLst>
                                        <p:tav tm="0">
                                          <p:val>
                                            <p:strVal val="#ppt_x"/>
                                          </p:val>
                                        </p:tav>
                                        <p:tav tm="100000">
                                          <p:val>
                                            <p:strVal val="#ppt_x"/>
                                          </p:val>
                                        </p:tav>
                                      </p:tavLst>
                                    </p:anim>
                                    <p:anim calcmode="lin" valueType="num">
                                      <p:cBhvr additive="base">
                                        <p:cTn id="71" dur="500" fill="hold"/>
                                        <p:tgtEl>
                                          <p:spTgt spid="315415"/>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315416"/>
                                        </p:tgtEl>
                                        <p:attrNameLst>
                                          <p:attrName>style.visibility</p:attrName>
                                        </p:attrNameLst>
                                      </p:cBhvr>
                                      <p:to>
                                        <p:strVal val="visible"/>
                                      </p:to>
                                    </p:set>
                                    <p:animEffect transition="in" filter="wipe(down)">
                                      <p:cBhvr>
                                        <p:cTn id="76" dur="500"/>
                                        <p:tgtEl>
                                          <p:spTgt spid="31541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15417"/>
                                        </p:tgtEl>
                                        <p:attrNameLst>
                                          <p:attrName>style.visibility</p:attrName>
                                        </p:attrNameLst>
                                      </p:cBhvr>
                                      <p:to>
                                        <p:strVal val="visible"/>
                                      </p:to>
                                    </p:set>
                                    <p:animEffect transition="in" filter="wipe(down)">
                                      <p:cBhvr>
                                        <p:cTn id="81" dur="1000"/>
                                        <p:tgtEl>
                                          <p:spTgt spid="315417"/>
                                        </p:tgtEl>
                                      </p:cBhvr>
                                    </p:animEffect>
                                  </p:childTnLst>
                                </p:cTn>
                              </p:par>
                            </p:childTnLst>
                          </p:cTn>
                        </p:par>
                        <p:par>
                          <p:cTn id="82" fill="hold">
                            <p:stCondLst>
                              <p:cond delay="1000"/>
                            </p:stCondLst>
                            <p:childTnLst>
                              <p:par>
                                <p:cTn id="83" presetID="22" presetClass="entr" presetSubtype="8" fill="hold" grpId="0" nodeType="afterEffect">
                                  <p:stCondLst>
                                    <p:cond delay="0"/>
                                  </p:stCondLst>
                                  <p:childTnLst>
                                    <p:set>
                                      <p:cBhvr>
                                        <p:cTn id="84" dur="1" fill="hold">
                                          <p:stCondLst>
                                            <p:cond delay="0"/>
                                          </p:stCondLst>
                                        </p:cTn>
                                        <p:tgtEl>
                                          <p:spTgt spid="315418"/>
                                        </p:tgtEl>
                                        <p:attrNameLst>
                                          <p:attrName>style.visibility</p:attrName>
                                        </p:attrNameLst>
                                      </p:cBhvr>
                                      <p:to>
                                        <p:strVal val="visible"/>
                                      </p:to>
                                    </p:set>
                                    <p:animEffect transition="in" filter="wipe(left)">
                                      <p:cBhvr>
                                        <p:cTn id="85" dur="1000"/>
                                        <p:tgtEl>
                                          <p:spTgt spid="315418"/>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15419"/>
                                        </p:tgtEl>
                                        <p:attrNameLst>
                                          <p:attrName>style.visibility</p:attrName>
                                        </p:attrNameLst>
                                      </p:cBhvr>
                                      <p:to>
                                        <p:strVal val="visible"/>
                                      </p:to>
                                    </p:set>
                                    <p:anim calcmode="lin" valueType="num">
                                      <p:cBhvr additive="base">
                                        <p:cTn id="90" dur="500" fill="hold"/>
                                        <p:tgtEl>
                                          <p:spTgt spid="315419"/>
                                        </p:tgtEl>
                                        <p:attrNameLst>
                                          <p:attrName>ppt_x</p:attrName>
                                        </p:attrNameLst>
                                      </p:cBhvr>
                                      <p:tavLst>
                                        <p:tav tm="0">
                                          <p:val>
                                            <p:strVal val="#ppt_x"/>
                                          </p:val>
                                        </p:tav>
                                        <p:tav tm="100000">
                                          <p:val>
                                            <p:strVal val="#ppt_x"/>
                                          </p:val>
                                        </p:tav>
                                      </p:tavLst>
                                    </p:anim>
                                    <p:anim calcmode="lin" valueType="num">
                                      <p:cBhvr additive="base">
                                        <p:cTn id="91" dur="500" fill="hold"/>
                                        <p:tgtEl>
                                          <p:spTgt spid="315419"/>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315420"/>
                                        </p:tgtEl>
                                        <p:attrNameLst>
                                          <p:attrName>style.visibility</p:attrName>
                                        </p:attrNameLst>
                                      </p:cBhvr>
                                      <p:to>
                                        <p:strVal val="visible"/>
                                      </p:to>
                                    </p:set>
                                    <p:animEffect transition="in" filter="wipe(down)">
                                      <p:cBhvr>
                                        <p:cTn id="96" dur="500"/>
                                        <p:tgtEl>
                                          <p:spTgt spid="315420"/>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315423"/>
                                        </p:tgtEl>
                                        <p:attrNameLst>
                                          <p:attrName>style.visibility</p:attrName>
                                        </p:attrNameLst>
                                      </p:cBhvr>
                                      <p:to>
                                        <p:strVal val="visible"/>
                                      </p:to>
                                    </p:set>
                                    <p:animEffect transition="in" filter="wipe(down)">
                                      <p:cBhvr>
                                        <p:cTn id="101" dur="1000"/>
                                        <p:tgtEl>
                                          <p:spTgt spid="315423"/>
                                        </p:tgtEl>
                                      </p:cBhvr>
                                    </p:animEffect>
                                  </p:childTnLst>
                                </p:cTn>
                              </p:par>
                            </p:childTnLst>
                          </p:cTn>
                        </p:par>
                        <p:par>
                          <p:cTn id="102" fill="hold">
                            <p:stCondLst>
                              <p:cond delay="1000"/>
                            </p:stCondLst>
                            <p:childTnLst>
                              <p:par>
                                <p:cTn id="103" presetID="22" presetClass="entr" presetSubtype="8" fill="hold" grpId="0" nodeType="afterEffect">
                                  <p:stCondLst>
                                    <p:cond delay="0"/>
                                  </p:stCondLst>
                                  <p:childTnLst>
                                    <p:set>
                                      <p:cBhvr>
                                        <p:cTn id="104" dur="1" fill="hold">
                                          <p:stCondLst>
                                            <p:cond delay="0"/>
                                          </p:stCondLst>
                                        </p:cTn>
                                        <p:tgtEl>
                                          <p:spTgt spid="315424"/>
                                        </p:tgtEl>
                                        <p:attrNameLst>
                                          <p:attrName>style.visibility</p:attrName>
                                        </p:attrNameLst>
                                      </p:cBhvr>
                                      <p:to>
                                        <p:strVal val="visible"/>
                                      </p:to>
                                    </p:set>
                                    <p:animEffect transition="in" filter="wipe(left)">
                                      <p:cBhvr>
                                        <p:cTn id="105" dur="1000"/>
                                        <p:tgtEl>
                                          <p:spTgt spid="315424"/>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315425"/>
                                        </p:tgtEl>
                                        <p:attrNameLst>
                                          <p:attrName>style.visibility</p:attrName>
                                        </p:attrNameLst>
                                      </p:cBhvr>
                                      <p:to>
                                        <p:strVal val="visible"/>
                                      </p:to>
                                    </p:set>
                                    <p:anim calcmode="lin" valueType="num">
                                      <p:cBhvr additive="base">
                                        <p:cTn id="110" dur="500" fill="hold"/>
                                        <p:tgtEl>
                                          <p:spTgt spid="315425"/>
                                        </p:tgtEl>
                                        <p:attrNameLst>
                                          <p:attrName>ppt_x</p:attrName>
                                        </p:attrNameLst>
                                      </p:cBhvr>
                                      <p:tavLst>
                                        <p:tav tm="0">
                                          <p:val>
                                            <p:strVal val="#ppt_x"/>
                                          </p:val>
                                        </p:tav>
                                        <p:tav tm="100000">
                                          <p:val>
                                            <p:strVal val="#ppt_x"/>
                                          </p:val>
                                        </p:tav>
                                      </p:tavLst>
                                    </p:anim>
                                    <p:anim calcmode="lin" valueType="num">
                                      <p:cBhvr additive="base">
                                        <p:cTn id="111" dur="500" fill="hold"/>
                                        <p:tgtEl>
                                          <p:spTgt spid="315425"/>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315426"/>
                                        </p:tgtEl>
                                        <p:attrNameLst>
                                          <p:attrName>style.visibility</p:attrName>
                                        </p:attrNameLst>
                                      </p:cBhvr>
                                      <p:to>
                                        <p:strVal val="visible"/>
                                      </p:to>
                                    </p:set>
                                    <p:animEffect transition="in" filter="wipe(down)">
                                      <p:cBhvr>
                                        <p:cTn id="116" dur="500"/>
                                        <p:tgtEl>
                                          <p:spTgt spid="315426"/>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grpId="0" nodeType="clickEffect">
                                  <p:stCondLst>
                                    <p:cond delay="0"/>
                                  </p:stCondLst>
                                  <p:childTnLst>
                                    <p:set>
                                      <p:cBhvr>
                                        <p:cTn id="120" dur="1" fill="hold">
                                          <p:stCondLst>
                                            <p:cond delay="0"/>
                                          </p:stCondLst>
                                        </p:cTn>
                                        <p:tgtEl>
                                          <p:spTgt spid="315427"/>
                                        </p:tgtEl>
                                        <p:attrNameLst>
                                          <p:attrName>style.visibility</p:attrName>
                                        </p:attrNameLst>
                                      </p:cBhvr>
                                      <p:to>
                                        <p:strVal val="visible"/>
                                      </p:to>
                                    </p:set>
                                    <p:animEffect transition="in" filter="wipe(up)">
                                      <p:cBhvr>
                                        <p:cTn id="121" dur="1000"/>
                                        <p:tgtEl>
                                          <p:spTgt spid="315427"/>
                                        </p:tgtEl>
                                      </p:cBhvr>
                                    </p:animEffect>
                                  </p:childTnLst>
                                </p:cTn>
                              </p:par>
                            </p:childTnLst>
                          </p:cTn>
                        </p:par>
                        <p:par>
                          <p:cTn id="122" fill="hold">
                            <p:stCondLst>
                              <p:cond delay="1000"/>
                            </p:stCondLst>
                            <p:childTnLst>
                              <p:par>
                                <p:cTn id="123" presetID="22" presetClass="entr" presetSubtype="8" fill="hold" grpId="0" nodeType="afterEffect">
                                  <p:stCondLst>
                                    <p:cond delay="0"/>
                                  </p:stCondLst>
                                  <p:childTnLst>
                                    <p:set>
                                      <p:cBhvr>
                                        <p:cTn id="124" dur="1" fill="hold">
                                          <p:stCondLst>
                                            <p:cond delay="0"/>
                                          </p:stCondLst>
                                        </p:cTn>
                                        <p:tgtEl>
                                          <p:spTgt spid="315428"/>
                                        </p:tgtEl>
                                        <p:attrNameLst>
                                          <p:attrName>style.visibility</p:attrName>
                                        </p:attrNameLst>
                                      </p:cBhvr>
                                      <p:to>
                                        <p:strVal val="visible"/>
                                      </p:to>
                                    </p:set>
                                    <p:animEffect transition="in" filter="wipe(left)">
                                      <p:cBhvr>
                                        <p:cTn id="125" dur="1000"/>
                                        <p:tgtEl>
                                          <p:spTgt spid="315428"/>
                                        </p:tgtEl>
                                      </p:cBhvr>
                                    </p:animEffect>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315429"/>
                                        </p:tgtEl>
                                        <p:attrNameLst>
                                          <p:attrName>style.visibility</p:attrName>
                                        </p:attrNameLst>
                                      </p:cBhvr>
                                      <p:to>
                                        <p:strVal val="visible"/>
                                      </p:to>
                                    </p:set>
                                    <p:anim calcmode="lin" valueType="num">
                                      <p:cBhvr additive="base">
                                        <p:cTn id="130" dur="500" fill="hold"/>
                                        <p:tgtEl>
                                          <p:spTgt spid="315429"/>
                                        </p:tgtEl>
                                        <p:attrNameLst>
                                          <p:attrName>ppt_x</p:attrName>
                                        </p:attrNameLst>
                                      </p:cBhvr>
                                      <p:tavLst>
                                        <p:tav tm="0">
                                          <p:val>
                                            <p:strVal val="#ppt_x"/>
                                          </p:val>
                                        </p:tav>
                                        <p:tav tm="100000">
                                          <p:val>
                                            <p:strVal val="#ppt_x"/>
                                          </p:val>
                                        </p:tav>
                                      </p:tavLst>
                                    </p:anim>
                                    <p:anim calcmode="lin" valueType="num">
                                      <p:cBhvr additive="base">
                                        <p:cTn id="131" dur="500" fill="hold"/>
                                        <p:tgtEl>
                                          <p:spTgt spid="315429"/>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315430"/>
                                        </p:tgtEl>
                                        <p:attrNameLst>
                                          <p:attrName>style.visibility</p:attrName>
                                        </p:attrNameLst>
                                      </p:cBhvr>
                                      <p:to>
                                        <p:strVal val="visible"/>
                                      </p:to>
                                    </p:set>
                                    <p:animEffect transition="in" filter="wipe(down)">
                                      <p:cBhvr>
                                        <p:cTn id="136" dur="500"/>
                                        <p:tgtEl>
                                          <p:spTgt spid="315430"/>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4" fill="hold" grpId="0" nodeType="clickEffect">
                                  <p:stCondLst>
                                    <p:cond delay="0"/>
                                  </p:stCondLst>
                                  <p:childTnLst>
                                    <p:set>
                                      <p:cBhvr>
                                        <p:cTn id="140" dur="1" fill="hold">
                                          <p:stCondLst>
                                            <p:cond delay="0"/>
                                          </p:stCondLst>
                                        </p:cTn>
                                        <p:tgtEl>
                                          <p:spTgt spid="315431"/>
                                        </p:tgtEl>
                                        <p:attrNameLst>
                                          <p:attrName>style.visibility</p:attrName>
                                        </p:attrNameLst>
                                      </p:cBhvr>
                                      <p:to>
                                        <p:strVal val="visible"/>
                                      </p:to>
                                    </p:set>
                                    <p:animEffect transition="in" filter="wipe(down)">
                                      <p:cBhvr>
                                        <p:cTn id="141" dur="1000"/>
                                        <p:tgtEl>
                                          <p:spTgt spid="315431"/>
                                        </p:tgtEl>
                                      </p:cBhvr>
                                    </p:animEffect>
                                  </p:childTnLst>
                                </p:cTn>
                              </p:par>
                            </p:childTnLst>
                          </p:cTn>
                        </p:par>
                        <p:par>
                          <p:cTn id="142" fill="hold">
                            <p:stCondLst>
                              <p:cond delay="1000"/>
                            </p:stCondLst>
                            <p:childTnLst>
                              <p:par>
                                <p:cTn id="143" presetID="22" presetClass="entr" presetSubtype="8" fill="hold" grpId="0" nodeType="afterEffect">
                                  <p:stCondLst>
                                    <p:cond delay="0"/>
                                  </p:stCondLst>
                                  <p:childTnLst>
                                    <p:set>
                                      <p:cBhvr>
                                        <p:cTn id="144" dur="1" fill="hold">
                                          <p:stCondLst>
                                            <p:cond delay="0"/>
                                          </p:stCondLst>
                                        </p:cTn>
                                        <p:tgtEl>
                                          <p:spTgt spid="315432"/>
                                        </p:tgtEl>
                                        <p:attrNameLst>
                                          <p:attrName>style.visibility</p:attrName>
                                        </p:attrNameLst>
                                      </p:cBhvr>
                                      <p:to>
                                        <p:strVal val="visible"/>
                                      </p:to>
                                    </p:set>
                                    <p:animEffect transition="in" filter="wipe(left)">
                                      <p:cBhvr>
                                        <p:cTn id="145" dur="1000"/>
                                        <p:tgtEl>
                                          <p:spTgt spid="315432"/>
                                        </p:tgtEl>
                                      </p:cBhvr>
                                    </p:animEffect>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315433"/>
                                        </p:tgtEl>
                                        <p:attrNameLst>
                                          <p:attrName>style.visibility</p:attrName>
                                        </p:attrNameLst>
                                      </p:cBhvr>
                                      <p:to>
                                        <p:strVal val="visible"/>
                                      </p:to>
                                    </p:set>
                                    <p:anim calcmode="lin" valueType="num">
                                      <p:cBhvr additive="base">
                                        <p:cTn id="150" dur="500" fill="hold"/>
                                        <p:tgtEl>
                                          <p:spTgt spid="315433"/>
                                        </p:tgtEl>
                                        <p:attrNameLst>
                                          <p:attrName>ppt_x</p:attrName>
                                        </p:attrNameLst>
                                      </p:cBhvr>
                                      <p:tavLst>
                                        <p:tav tm="0">
                                          <p:val>
                                            <p:strVal val="#ppt_x"/>
                                          </p:val>
                                        </p:tav>
                                        <p:tav tm="100000">
                                          <p:val>
                                            <p:strVal val="#ppt_x"/>
                                          </p:val>
                                        </p:tav>
                                      </p:tavLst>
                                    </p:anim>
                                    <p:anim calcmode="lin" valueType="num">
                                      <p:cBhvr additive="base">
                                        <p:cTn id="151" dur="500" fill="hold"/>
                                        <p:tgtEl>
                                          <p:spTgt spid="315433"/>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2" presetClass="entr" presetSubtype="4" fill="hold" grpId="0" nodeType="clickEffect">
                                  <p:stCondLst>
                                    <p:cond delay="0"/>
                                  </p:stCondLst>
                                  <p:childTnLst>
                                    <p:set>
                                      <p:cBhvr>
                                        <p:cTn id="155" dur="1" fill="hold">
                                          <p:stCondLst>
                                            <p:cond delay="0"/>
                                          </p:stCondLst>
                                        </p:cTn>
                                        <p:tgtEl>
                                          <p:spTgt spid="315434"/>
                                        </p:tgtEl>
                                        <p:attrNameLst>
                                          <p:attrName>style.visibility</p:attrName>
                                        </p:attrNameLst>
                                      </p:cBhvr>
                                      <p:to>
                                        <p:strVal val="visible"/>
                                      </p:to>
                                    </p:set>
                                    <p:animEffect transition="in" filter="wipe(down)">
                                      <p:cBhvr>
                                        <p:cTn id="156" dur="500"/>
                                        <p:tgtEl>
                                          <p:spTgt spid="315434"/>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grpId="0" nodeType="clickEffect">
                                  <p:stCondLst>
                                    <p:cond delay="0"/>
                                  </p:stCondLst>
                                  <p:childTnLst>
                                    <p:set>
                                      <p:cBhvr>
                                        <p:cTn id="160" dur="1" fill="hold">
                                          <p:stCondLst>
                                            <p:cond delay="0"/>
                                          </p:stCondLst>
                                        </p:cTn>
                                        <p:tgtEl>
                                          <p:spTgt spid="315435"/>
                                        </p:tgtEl>
                                        <p:attrNameLst>
                                          <p:attrName>style.visibility</p:attrName>
                                        </p:attrNameLst>
                                      </p:cBhvr>
                                      <p:to>
                                        <p:strVal val="visible"/>
                                      </p:to>
                                    </p:set>
                                    <p:animEffect transition="in" filter="wipe(down)">
                                      <p:cBhvr>
                                        <p:cTn id="161" dur="1000"/>
                                        <p:tgtEl>
                                          <p:spTgt spid="315435"/>
                                        </p:tgtEl>
                                      </p:cBhvr>
                                    </p:animEffect>
                                  </p:childTnLst>
                                </p:cTn>
                              </p:par>
                            </p:childTnLst>
                          </p:cTn>
                        </p:par>
                        <p:par>
                          <p:cTn id="162" fill="hold">
                            <p:stCondLst>
                              <p:cond delay="1000"/>
                            </p:stCondLst>
                            <p:childTnLst>
                              <p:par>
                                <p:cTn id="163" presetID="22" presetClass="entr" presetSubtype="8" fill="hold" grpId="0" nodeType="afterEffect">
                                  <p:stCondLst>
                                    <p:cond delay="0"/>
                                  </p:stCondLst>
                                  <p:childTnLst>
                                    <p:set>
                                      <p:cBhvr>
                                        <p:cTn id="164" dur="1" fill="hold">
                                          <p:stCondLst>
                                            <p:cond delay="0"/>
                                          </p:stCondLst>
                                        </p:cTn>
                                        <p:tgtEl>
                                          <p:spTgt spid="315436"/>
                                        </p:tgtEl>
                                        <p:attrNameLst>
                                          <p:attrName>style.visibility</p:attrName>
                                        </p:attrNameLst>
                                      </p:cBhvr>
                                      <p:to>
                                        <p:strVal val="visible"/>
                                      </p:to>
                                    </p:set>
                                    <p:animEffect transition="in" filter="wipe(left)">
                                      <p:cBhvr>
                                        <p:cTn id="165" dur="1000"/>
                                        <p:tgtEl>
                                          <p:spTgt spid="315436"/>
                                        </p:tgtEl>
                                      </p:cBhvr>
                                    </p:animEffect>
                                  </p:childTnLst>
                                </p:cTn>
                              </p:par>
                            </p:childTnLst>
                          </p:cTn>
                        </p:par>
                      </p:childTnLst>
                    </p:cTn>
                  </p:par>
                  <p:par>
                    <p:cTn id="166" fill="hold">
                      <p:stCondLst>
                        <p:cond delay="indefinite"/>
                      </p:stCondLst>
                      <p:childTnLst>
                        <p:par>
                          <p:cTn id="167" fill="hold">
                            <p:stCondLst>
                              <p:cond delay="0"/>
                            </p:stCondLst>
                            <p:childTnLst>
                              <p:par>
                                <p:cTn id="168" presetID="2" presetClass="entr" presetSubtype="4" fill="hold" grpId="0" nodeType="clickEffect">
                                  <p:stCondLst>
                                    <p:cond delay="0"/>
                                  </p:stCondLst>
                                  <p:childTnLst>
                                    <p:set>
                                      <p:cBhvr>
                                        <p:cTn id="169" dur="1" fill="hold">
                                          <p:stCondLst>
                                            <p:cond delay="0"/>
                                          </p:stCondLst>
                                        </p:cTn>
                                        <p:tgtEl>
                                          <p:spTgt spid="315438"/>
                                        </p:tgtEl>
                                        <p:attrNameLst>
                                          <p:attrName>style.visibility</p:attrName>
                                        </p:attrNameLst>
                                      </p:cBhvr>
                                      <p:to>
                                        <p:strVal val="visible"/>
                                      </p:to>
                                    </p:set>
                                    <p:anim calcmode="lin" valueType="num">
                                      <p:cBhvr additive="base">
                                        <p:cTn id="170" dur="500" fill="hold"/>
                                        <p:tgtEl>
                                          <p:spTgt spid="315438"/>
                                        </p:tgtEl>
                                        <p:attrNameLst>
                                          <p:attrName>ppt_x</p:attrName>
                                        </p:attrNameLst>
                                      </p:cBhvr>
                                      <p:tavLst>
                                        <p:tav tm="0">
                                          <p:val>
                                            <p:strVal val="#ppt_x"/>
                                          </p:val>
                                        </p:tav>
                                        <p:tav tm="100000">
                                          <p:val>
                                            <p:strVal val="#ppt_x"/>
                                          </p:val>
                                        </p:tav>
                                      </p:tavLst>
                                    </p:anim>
                                    <p:anim calcmode="lin" valueType="num">
                                      <p:cBhvr additive="base">
                                        <p:cTn id="171" dur="500" fill="hold"/>
                                        <p:tgtEl>
                                          <p:spTgt spid="315438"/>
                                        </p:tgtEl>
                                        <p:attrNameLst>
                                          <p:attrName>ppt_y</p:attrName>
                                        </p:attrNameLst>
                                      </p:cBhvr>
                                      <p:tavLst>
                                        <p:tav tm="0">
                                          <p:val>
                                            <p:strVal val="1+#ppt_h/2"/>
                                          </p:val>
                                        </p:tav>
                                        <p:tav tm="100000">
                                          <p:val>
                                            <p:strVal val="#ppt_y"/>
                                          </p:val>
                                        </p:tav>
                                      </p:tavLst>
                                    </p:anim>
                                  </p:childTnLst>
                                </p:cTn>
                              </p:par>
                            </p:childTnLst>
                          </p:cTn>
                        </p:par>
                      </p:childTnLst>
                    </p:cTn>
                  </p:par>
                  <p:par>
                    <p:cTn id="172" fill="hold">
                      <p:stCondLst>
                        <p:cond delay="indefinite"/>
                      </p:stCondLst>
                      <p:childTnLst>
                        <p:par>
                          <p:cTn id="173" fill="hold">
                            <p:stCondLst>
                              <p:cond delay="0"/>
                            </p:stCondLst>
                            <p:childTnLst>
                              <p:par>
                                <p:cTn id="174" presetID="22" presetClass="entr" presetSubtype="4" fill="hold" grpId="0" nodeType="clickEffect">
                                  <p:stCondLst>
                                    <p:cond delay="0"/>
                                  </p:stCondLst>
                                  <p:childTnLst>
                                    <p:set>
                                      <p:cBhvr>
                                        <p:cTn id="175" dur="1" fill="hold">
                                          <p:stCondLst>
                                            <p:cond delay="0"/>
                                          </p:stCondLst>
                                        </p:cTn>
                                        <p:tgtEl>
                                          <p:spTgt spid="315437"/>
                                        </p:tgtEl>
                                        <p:attrNameLst>
                                          <p:attrName>style.visibility</p:attrName>
                                        </p:attrNameLst>
                                      </p:cBhvr>
                                      <p:to>
                                        <p:strVal val="visible"/>
                                      </p:to>
                                    </p:set>
                                    <p:animEffect transition="in" filter="wipe(down)">
                                      <p:cBhvr>
                                        <p:cTn id="176" dur="500"/>
                                        <p:tgtEl>
                                          <p:spTgt spid="315437"/>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4" fill="hold" grpId="0" nodeType="clickEffect">
                                  <p:stCondLst>
                                    <p:cond delay="0"/>
                                  </p:stCondLst>
                                  <p:childTnLst>
                                    <p:set>
                                      <p:cBhvr>
                                        <p:cTn id="180" dur="1" fill="hold">
                                          <p:stCondLst>
                                            <p:cond delay="0"/>
                                          </p:stCondLst>
                                        </p:cTn>
                                        <p:tgtEl>
                                          <p:spTgt spid="315439"/>
                                        </p:tgtEl>
                                        <p:attrNameLst>
                                          <p:attrName>style.visibility</p:attrName>
                                        </p:attrNameLst>
                                      </p:cBhvr>
                                      <p:to>
                                        <p:strVal val="visible"/>
                                      </p:to>
                                    </p:set>
                                    <p:animEffect transition="in" filter="wipe(down)">
                                      <p:cBhvr>
                                        <p:cTn id="181" dur="1000"/>
                                        <p:tgtEl>
                                          <p:spTgt spid="315439"/>
                                        </p:tgtEl>
                                      </p:cBhvr>
                                    </p:animEffect>
                                  </p:childTnLst>
                                </p:cTn>
                              </p:par>
                            </p:childTnLst>
                          </p:cTn>
                        </p:par>
                        <p:par>
                          <p:cTn id="182" fill="hold">
                            <p:stCondLst>
                              <p:cond delay="1000"/>
                            </p:stCondLst>
                            <p:childTnLst>
                              <p:par>
                                <p:cTn id="183" presetID="22" presetClass="entr" presetSubtype="8" fill="hold" grpId="0" nodeType="afterEffect">
                                  <p:stCondLst>
                                    <p:cond delay="0"/>
                                  </p:stCondLst>
                                  <p:childTnLst>
                                    <p:set>
                                      <p:cBhvr>
                                        <p:cTn id="184" dur="1" fill="hold">
                                          <p:stCondLst>
                                            <p:cond delay="0"/>
                                          </p:stCondLst>
                                        </p:cTn>
                                        <p:tgtEl>
                                          <p:spTgt spid="315440"/>
                                        </p:tgtEl>
                                        <p:attrNameLst>
                                          <p:attrName>style.visibility</p:attrName>
                                        </p:attrNameLst>
                                      </p:cBhvr>
                                      <p:to>
                                        <p:strVal val="visible"/>
                                      </p:to>
                                    </p:set>
                                    <p:animEffect transition="in" filter="wipe(left)">
                                      <p:cBhvr>
                                        <p:cTn id="185" dur="1000"/>
                                        <p:tgtEl>
                                          <p:spTgt spid="315440"/>
                                        </p:tgtEl>
                                      </p:cBhvr>
                                    </p:animEffect>
                                  </p:childTnLst>
                                </p:cTn>
                              </p:par>
                            </p:childTnLst>
                          </p:cTn>
                        </p:par>
                      </p:childTnLst>
                    </p:cTn>
                  </p:par>
                  <p:par>
                    <p:cTn id="186" fill="hold">
                      <p:stCondLst>
                        <p:cond delay="indefinite"/>
                      </p:stCondLst>
                      <p:childTnLst>
                        <p:par>
                          <p:cTn id="187" fill="hold">
                            <p:stCondLst>
                              <p:cond delay="0"/>
                            </p:stCondLst>
                            <p:childTnLst>
                              <p:par>
                                <p:cTn id="188" presetID="2" presetClass="entr" presetSubtype="4" fill="hold" grpId="0" nodeType="clickEffect">
                                  <p:stCondLst>
                                    <p:cond delay="0"/>
                                  </p:stCondLst>
                                  <p:childTnLst>
                                    <p:set>
                                      <p:cBhvr>
                                        <p:cTn id="189" dur="1" fill="hold">
                                          <p:stCondLst>
                                            <p:cond delay="0"/>
                                          </p:stCondLst>
                                        </p:cTn>
                                        <p:tgtEl>
                                          <p:spTgt spid="315441"/>
                                        </p:tgtEl>
                                        <p:attrNameLst>
                                          <p:attrName>style.visibility</p:attrName>
                                        </p:attrNameLst>
                                      </p:cBhvr>
                                      <p:to>
                                        <p:strVal val="visible"/>
                                      </p:to>
                                    </p:set>
                                    <p:anim calcmode="lin" valueType="num">
                                      <p:cBhvr additive="base">
                                        <p:cTn id="190" dur="500" fill="hold"/>
                                        <p:tgtEl>
                                          <p:spTgt spid="315441"/>
                                        </p:tgtEl>
                                        <p:attrNameLst>
                                          <p:attrName>ppt_x</p:attrName>
                                        </p:attrNameLst>
                                      </p:cBhvr>
                                      <p:tavLst>
                                        <p:tav tm="0">
                                          <p:val>
                                            <p:strVal val="#ppt_x"/>
                                          </p:val>
                                        </p:tav>
                                        <p:tav tm="100000">
                                          <p:val>
                                            <p:strVal val="#ppt_x"/>
                                          </p:val>
                                        </p:tav>
                                      </p:tavLst>
                                    </p:anim>
                                    <p:anim calcmode="lin" valueType="num">
                                      <p:cBhvr additive="base">
                                        <p:cTn id="191" dur="500" fill="hold"/>
                                        <p:tgtEl>
                                          <p:spTgt spid="315441"/>
                                        </p:tgtEl>
                                        <p:attrNameLst>
                                          <p:attrName>ppt_y</p:attrName>
                                        </p:attrNameLst>
                                      </p:cBhvr>
                                      <p:tavLst>
                                        <p:tav tm="0">
                                          <p:val>
                                            <p:strVal val="1+#ppt_h/2"/>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22" presetClass="entr" presetSubtype="4" fill="hold" grpId="0" nodeType="clickEffect">
                                  <p:stCondLst>
                                    <p:cond delay="0"/>
                                  </p:stCondLst>
                                  <p:childTnLst>
                                    <p:set>
                                      <p:cBhvr>
                                        <p:cTn id="195" dur="1" fill="hold">
                                          <p:stCondLst>
                                            <p:cond delay="0"/>
                                          </p:stCondLst>
                                        </p:cTn>
                                        <p:tgtEl>
                                          <p:spTgt spid="315443"/>
                                        </p:tgtEl>
                                        <p:attrNameLst>
                                          <p:attrName>style.visibility</p:attrName>
                                        </p:attrNameLst>
                                      </p:cBhvr>
                                      <p:to>
                                        <p:strVal val="visible"/>
                                      </p:to>
                                    </p:set>
                                    <p:animEffect transition="in" filter="wipe(down)">
                                      <p:cBhvr>
                                        <p:cTn id="196" dur="500"/>
                                        <p:tgtEl>
                                          <p:spTgt spid="315443"/>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1" fill="hold" grpId="0" nodeType="clickEffect">
                                  <p:stCondLst>
                                    <p:cond delay="0"/>
                                  </p:stCondLst>
                                  <p:childTnLst>
                                    <p:set>
                                      <p:cBhvr>
                                        <p:cTn id="200" dur="1" fill="hold">
                                          <p:stCondLst>
                                            <p:cond delay="0"/>
                                          </p:stCondLst>
                                        </p:cTn>
                                        <p:tgtEl>
                                          <p:spTgt spid="315444"/>
                                        </p:tgtEl>
                                        <p:attrNameLst>
                                          <p:attrName>style.visibility</p:attrName>
                                        </p:attrNameLst>
                                      </p:cBhvr>
                                      <p:to>
                                        <p:strVal val="visible"/>
                                      </p:to>
                                    </p:set>
                                    <p:animEffect transition="in" filter="wipe(up)">
                                      <p:cBhvr>
                                        <p:cTn id="201" dur="1000"/>
                                        <p:tgtEl>
                                          <p:spTgt spid="315444"/>
                                        </p:tgtEl>
                                      </p:cBhvr>
                                    </p:animEffect>
                                  </p:childTnLst>
                                </p:cTn>
                              </p:par>
                            </p:childTnLst>
                          </p:cTn>
                        </p:par>
                        <p:par>
                          <p:cTn id="202" fill="hold">
                            <p:stCondLst>
                              <p:cond delay="1000"/>
                            </p:stCondLst>
                            <p:childTnLst>
                              <p:par>
                                <p:cTn id="203" presetID="22" presetClass="entr" presetSubtype="8" fill="hold" grpId="0" nodeType="afterEffect">
                                  <p:stCondLst>
                                    <p:cond delay="0"/>
                                  </p:stCondLst>
                                  <p:childTnLst>
                                    <p:set>
                                      <p:cBhvr>
                                        <p:cTn id="204" dur="1" fill="hold">
                                          <p:stCondLst>
                                            <p:cond delay="0"/>
                                          </p:stCondLst>
                                        </p:cTn>
                                        <p:tgtEl>
                                          <p:spTgt spid="315445"/>
                                        </p:tgtEl>
                                        <p:attrNameLst>
                                          <p:attrName>style.visibility</p:attrName>
                                        </p:attrNameLst>
                                      </p:cBhvr>
                                      <p:to>
                                        <p:strVal val="visible"/>
                                      </p:to>
                                    </p:set>
                                    <p:animEffect transition="in" filter="wipe(left)">
                                      <p:cBhvr>
                                        <p:cTn id="205" dur="1000"/>
                                        <p:tgtEl>
                                          <p:spTgt spid="315445"/>
                                        </p:tgtEl>
                                      </p:cBhvr>
                                    </p:animEffect>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315451"/>
                                        </p:tgtEl>
                                        <p:attrNameLst>
                                          <p:attrName>style.visibility</p:attrName>
                                        </p:attrNameLst>
                                      </p:cBhvr>
                                      <p:to>
                                        <p:strVal val="visible"/>
                                      </p:to>
                                    </p:set>
                                    <p:anim calcmode="lin" valueType="num">
                                      <p:cBhvr additive="base">
                                        <p:cTn id="210" dur="500" fill="hold"/>
                                        <p:tgtEl>
                                          <p:spTgt spid="315451"/>
                                        </p:tgtEl>
                                        <p:attrNameLst>
                                          <p:attrName>ppt_x</p:attrName>
                                        </p:attrNameLst>
                                      </p:cBhvr>
                                      <p:tavLst>
                                        <p:tav tm="0">
                                          <p:val>
                                            <p:strVal val="#ppt_x"/>
                                          </p:val>
                                        </p:tav>
                                        <p:tav tm="100000">
                                          <p:val>
                                            <p:strVal val="#ppt_x"/>
                                          </p:val>
                                        </p:tav>
                                      </p:tavLst>
                                    </p:anim>
                                    <p:anim calcmode="lin" valueType="num">
                                      <p:cBhvr additive="base">
                                        <p:cTn id="211" dur="500" fill="hold"/>
                                        <p:tgtEl>
                                          <p:spTgt spid="315451"/>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2" presetClass="entr" presetSubtype="4" fill="hold" grpId="0" nodeType="clickEffect">
                                  <p:stCondLst>
                                    <p:cond delay="0"/>
                                  </p:stCondLst>
                                  <p:childTnLst>
                                    <p:set>
                                      <p:cBhvr>
                                        <p:cTn id="215" dur="1" fill="hold">
                                          <p:stCondLst>
                                            <p:cond delay="0"/>
                                          </p:stCondLst>
                                        </p:cTn>
                                        <p:tgtEl>
                                          <p:spTgt spid="315446"/>
                                        </p:tgtEl>
                                        <p:attrNameLst>
                                          <p:attrName>style.visibility</p:attrName>
                                        </p:attrNameLst>
                                      </p:cBhvr>
                                      <p:to>
                                        <p:strVal val="visible"/>
                                      </p:to>
                                    </p:set>
                                    <p:animEffect transition="in" filter="wipe(down)">
                                      <p:cBhvr>
                                        <p:cTn id="216" dur="500"/>
                                        <p:tgtEl>
                                          <p:spTgt spid="315446"/>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1" fill="hold" grpId="0" nodeType="clickEffect">
                                  <p:stCondLst>
                                    <p:cond delay="0"/>
                                  </p:stCondLst>
                                  <p:childTnLst>
                                    <p:set>
                                      <p:cBhvr>
                                        <p:cTn id="220" dur="1" fill="hold">
                                          <p:stCondLst>
                                            <p:cond delay="0"/>
                                          </p:stCondLst>
                                        </p:cTn>
                                        <p:tgtEl>
                                          <p:spTgt spid="315447"/>
                                        </p:tgtEl>
                                        <p:attrNameLst>
                                          <p:attrName>style.visibility</p:attrName>
                                        </p:attrNameLst>
                                      </p:cBhvr>
                                      <p:to>
                                        <p:strVal val="visible"/>
                                      </p:to>
                                    </p:set>
                                    <p:animEffect transition="in" filter="wipe(up)">
                                      <p:cBhvr>
                                        <p:cTn id="221" dur="1000"/>
                                        <p:tgtEl>
                                          <p:spTgt spid="315447"/>
                                        </p:tgtEl>
                                      </p:cBhvr>
                                    </p:animEffect>
                                  </p:childTnLst>
                                </p:cTn>
                              </p:par>
                            </p:childTnLst>
                          </p:cTn>
                        </p:par>
                        <p:par>
                          <p:cTn id="222" fill="hold">
                            <p:stCondLst>
                              <p:cond delay="1000"/>
                            </p:stCondLst>
                            <p:childTnLst>
                              <p:par>
                                <p:cTn id="223" presetID="22" presetClass="entr" presetSubtype="8" fill="hold" grpId="0" nodeType="afterEffect">
                                  <p:stCondLst>
                                    <p:cond delay="0"/>
                                  </p:stCondLst>
                                  <p:childTnLst>
                                    <p:set>
                                      <p:cBhvr>
                                        <p:cTn id="224" dur="1" fill="hold">
                                          <p:stCondLst>
                                            <p:cond delay="0"/>
                                          </p:stCondLst>
                                        </p:cTn>
                                        <p:tgtEl>
                                          <p:spTgt spid="315448"/>
                                        </p:tgtEl>
                                        <p:attrNameLst>
                                          <p:attrName>style.visibility</p:attrName>
                                        </p:attrNameLst>
                                      </p:cBhvr>
                                      <p:to>
                                        <p:strVal val="visible"/>
                                      </p:to>
                                    </p:set>
                                    <p:animEffect transition="in" filter="wipe(left)">
                                      <p:cBhvr>
                                        <p:cTn id="225" dur="1000"/>
                                        <p:tgtEl>
                                          <p:spTgt spid="315448"/>
                                        </p:tgtEl>
                                      </p:cBhvr>
                                    </p:animEffect>
                                  </p:childTnLst>
                                </p:cTn>
                              </p:par>
                            </p:childTnLst>
                          </p:cTn>
                        </p:par>
                      </p:childTnLst>
                    </p:cTn>
                  </p:par>
                  <p:par>
                    <p:cTn id="226" fill="hold">
                      <p:stCondLst>
                        <p:cond delay="indefinite"/>
                      </p:stCondLst>
                      <p:childTnLst>
                        <p:par>
                          <p:cTn id="227" fill="hold">
                            <p:stCondLst>
                              <p:cond delay="0"/>
                            </p:stCondLst>
                            <p:childTnLst>
                              <p:par>
                                <p:cTn id="228" presetID="2" presetClass="entr" presetSubtype="4" fill="hold" grpId="0" nodeType="clickEffect">
                                  <p:stCondLst>
                                    <p:cond delay="0"/>
                                  </p:stCondLst>
                                  <p:childTnLst>
                                    <p:set>
                                      <p:cBhvr>
                                        <p:cTn id="229" dur="1" fill="hold">
                                          <p:stCondLst>
                                            <p:cond delay="0"/>
                                          </p:stCondLst>
                                        </p:cTn>
                                        <p:tgtEl>
                                          <p:spTgt spid="315452"/>
                                        </p:tgtEl>
                                        <p:attrNameLst>
                                          <p:attrName>style.visibility</p:attrName>
                                        </p:attrNameLst>
                                      </p:cBhvr>
                                      <p:to>
                                        <p:strVal val="visible"/>
                                      </p:to>
                                    </p:set>
                                    <p:anim calcmode="lin" valueType="num">
                                      <p:cBhvr additive="base">
                                        <p:cTn id="230" dur="500" fill="hold"/>
                                        <p:tgtEl>
                                          <p:spTgt spid="315452"/>
                                        </p:tgtEl>
                                        <p:attrNameLst>
                                          <p:attrName>ppt_x</p:attrName>
                                        </p:attrNameLst>
                                      </p:cBhvr>
                                      <p:tavLst>
                                        <p:tav tm="0">
                                          <p:val>
                                            <p:strVal val="#ppt_x"/>
                                          </p:val>
                                        </p:tav>
                                        <p:tav tm="100000">
                                          <p:val>
                                            <p:strVal val="#ppt_x"/>
                                          </p:val>
                                        </p:tav>
                                      </p:tavLst>
                                    </p:anim>
                                    <p:anim calcmode="lin" valueType="num">
                                      <p:cBhvr additive="base">
                                        <p:cTn id="231" dur="500" fill="hold"/>
                                        <p:tgtEl>
                                          <p:spTgt spid="315452"/>
                                        </p:tgtEl>
                                        <p:attrNameLst>
                                          <p:attrName>ppt_y</p:attrName>
                                        </p:attrNameLst>
                                      </p:cBhvr>
                                      <p:tavLst>
                                        <p:tav tm="0">
                                          <p:val>
                                            <p:strVal val="1+#ppt_h/2"/>
                                          </p:val>
                                        </p:tav>
                                        <p:tav tm="100000">
                                          <p:val>
                                            <p:strVal val="#ppt_y"/>
                                          </p:val>
                                        </p:tav>
                                      </p:tavLst>
                                    </p:anim>
                                  </p:childTnLst>
                                </p:cTn>
                              </p:par>
                            </p:childTnLst>
                          </p:cTn>
                        </p:par>
                      </p:childTnLst>
                    </p:cTn>
                  </p:par>
                  <p:par>
                    <p:cTn id="232" fill="hold">
                      <p:stCondLst>
                        <p:cond delay="indefinite"/>
                      </p:stCondLst>
                      <p:childTnLst>
                        <p:par>
                          <p:cTn id="233" fill="hold">
                            <p:stCondLst>
                              <p:cond delay="0"/>
                            </p:stCondLst>
                            <p:childTnLst>
                              <p:par>
                                <p:cTn id="234" presetID="23" presetClass="entr" presetSubtype="16" fill="hold" nodeType="clickEffect">
                                  <p:stCondLst>
                                    <p:cond delay="0"/>
                                  </p:stCondLst>
                                  <p:childTnLst>
                                    <p:set>
                                      <p:cBhvr>
                                        <p:cTn id="235" dur="1" fill="hold">
                                          <p:stCondLst>
                                            <p:cond delay="0"/>
                                          </p:stCondLst>
                                        </p:cTn>
                                        <p:tgtEl>
                                          <p:spTgt spid="315453"/>
                                        </p:tgtEl>
                                        <p:attrNameLst>
                                          <p:attrName>style.visibility</p:attrName>
                                        </p:attrNameLst>
                                      </p:cBhvr>
                                      <p:to>
                                        <p:strVal val="visible"/>
                                      </p:to>
                                    </p:set>
                                    <p:anim calcmode="lin" valueType="num">
                                      <p:cBhvr>
                                        <p:cTn id="236" dur="500" fill="hold"/>
                                        <p:tgtEl>
                                          <p:spTgt spid="315453"/>
                                        </p:tgtEl>
                                        <p:attrNameLst>
                                          <p:attrName>ppt_w</p:attrName>
                                        </p:attrNameLst>
                                      </p:cBhvr>
                                      <p:tavLst>
                                        <p:tav tm="0">
                                          <p:val>
                                            <p:fltVal val="0"/>
                                          </p:val>
                                        </p:tav>
                                        <p:tav tm="100000">
                                          <p:val>
                                            <p:strVal val="#ppt_w"/>
                                          </p:val>
                                        </p:tav>
                                      </p:tavLst>
                                    </p:anim>
                                    <p:anim calcmode="lin" valueType="num">
                                      <p:cBhvr>
                                        <p:cTn id="237" dur="500" fill="hold"/>
                                        <p:tgtEl>
                                          <p:spTgt spid="315453"/>
                                        </p:tgtEl>
                                        <p:attrNameLst>
                                          <p:attrName>ppt_h</p:attrName>
                                        </p:attrNameLst>
                                      </p:cBhvr>
                                      <p:tavLst>
                                        <p:tav tm="0">
                                          <p:val>
                                            <p:fltVal val="0"/>
                                          </p:val>
                                        </p:tav>
                                        <p:tav tm="100000">
                                          <p:val>
                                            <p:strVal val="#ppt_h"/>
                                          </p:val>
                                        </p:tav>
                                      </p:tavLst>
                                    </p:anim>
                                  </p:childTnLst>
                                </p:cTn>
                              </p:par>
                            </p:childTnLst>
                          </p:cTn>
                        </p:par>
                      </p:childTnLst>
                    </p:cTn>
                  </p:par>
                  <p:par>
                    <p:cTn id="238" fill="hold">
                      <p:stCondLst>
                        <p:cond delay="indefinite"/>
                      </p:stCondLst>
                      <p:childTnLst>
                        <p:par>
                          <p:cTn id="239" fill="hold">
                            <p:stCondLst>
                              <p:cond delay="0"/>
                            </p:stCondLst>
                            <p:childTnLst>
                              <p:par>
                                <p:cTn id="240" presetID="2" presetClass="entr" presetSubtype="4" fill="hold" nodeType="clickEffect">
                                  <p:stCondLst>
                                    <p:cond delay="0"/>
                                  </p:stCondLst>
                                  <p:childTnLst>
                                    <p:set>
                                      <p:cBhvr>
                                        <p:cTn id="241" dur="1" fill="hold">
                                          <p:stCondLst>
                                            <p:cond delay="0"/>
                                          </p:stCondLst>
                                        </p:cTn>
                                        <p:tgtEl>
                                          <p:spTgt spid="315455"/>
                                        </p:tgtEl>
                                        <p:attrNameLst>
                                          <p:attrName>style.visibility</p:attrName>
                                        </p:attrNameLst>
                                      </p:cBhvr>
                                      <p:to>
                                        <p:strVal val="visible"/>
                                      </p:to>
                                    </p:set>
                                    <p:anim calcmode="lin" valueType="num">
                                      <p:cBhvr additive="base">
                                        <p:cTn id="242" dur="500" fill="hold"/>
                                        <p:tgtEl>
                                          <p:spTgt spid="315455"/>
                                        </p:tgtEl>
                                        <p:attrNameLst>
                                          <p:attrName>ppt_x</p:attrName>
                                        </p:attrNameLst>
                                      </p:cBhvr>
                                      <p:tavLst>
                                        <p:tav tm="0">
                                          <p:val>
                                            <p:strVal val="#ppt_x"/>
                                          </p:val>
                                        </p:tav>
                                        <p:tav tm="100000">
                                          <p:val>
                                            <p:strVal val="#ppt_x"/>
                                          </p:val>
                                        </p:tav>
                                      </p:tavLst>
                                    </p:anim>
                                    <p:anim calcmode="lin" valueType="num">
                                      <p:cBhvr additive="base">
                                        <p:cTn id="243" dur="500" fill="hold"/>
                                        <p:tgtEl>
                                          <p:spTgt spid="315455"/>
                                        </p:tgtEl>
                                        <p:attrNameLst>
                                          <p:attrName>ppt_y</p:attrName>
                                        </p:attrNameLst>
                                      </p:cBhvr>
                                      <p:tavLst>
                                        <p:tav tm="0">
                                          <p:val>
                                            <p:strVal val="1+#ppt_h/2"/>
                                          </p:val>
                                        </p:tav>
                                        <p:tav tm="100000">
                                          <p:val>
                                            <p:strVal val="#ppt_y"/>
                                          </p:val>
                                        </p:tav>
                                      </p:tavLst>
                                    </p:anim>
                                  </p:childTnLst>
                                </p:cTn>
                              </p:par>
                            </p:childTnLst>
                          </p:cTn>
                        </p:par>
                      </p:childTnLst>
                    </p:cTn>
                  </p:par>
                  <p:par>
                    <p:cTn id="244" fill="hold">
                      <p:stCondLst>
                        <p:cond delay="indefinite"/>
                      </p:stCondLst>
                      <p:childTnLst>
                        <p:par>
                          <p:cTn id="245" fill="hold">
                            <p:stCondLst>
                              <p:cond delay="0"/>
                            </p:stCondLst>
                            <p:childTnLst>
                              <p:par>
                                <p:cTn id="246" presetID="2" presetClass="entr" presetSubtype="4" fill="hold" nodeType="clickEffect">
                                  <p:stCondLst>
                                    <p:cond delay="0"/>
                                  </p:stCondLst>
                                  <p:childTnLst>
                                    <p:set>
                                      <p:cBhvr>
                                        <p:cTn id="247" dur="1" fill="hold">
                                          <p:stCondLst>
                                            <p:cond delay="0"/>
                                          </p:stCondLst>
                                        </p:cTn>
                                        <p:tgtEl>
                                          <p:spTgt spid="315454"/>
                                        </p:tgtEl>
                                        <p:attrNameLst>
                                          <p:attrName>style.visibility</p:attrName>
                                        </p:attrNameLst>
                                      </p:cBhvr>
                                      <p:to>
                                        <p:strVal val="visible"/>
                                      </p:to>
                                    </p:set>
                                    <p:anim calcmode="lin" valueType="num">
                                      <p:cBhvr additive="base">
                                        <p:cTn id="248" dur="500" fill="hold"/>
                                        <p:tgtEl>
                                          <p:spTgt spid="315454"/>
                                        </p:tgtEl>
                                        <p:attrNameLst>
                                          <p:attrName>ppt_x</p:attrName>
                                        </p:attrNameLst>
                                      </p:cBhvr>
                                      <p:tavLst>
                                        <p:tav tm="0">
                                          <p:val>
                                            <p:strVal val="#ppt_x"/>
                                          </p:val>
                                        </p:tav>
                                        <p:tav tm="100000">
                                          <p:val>
                                            <p:strVal val="#ppt_x"/>
                                          </p:val>
                                        </p:tav>
                                      </p:tavLst>
                                    </p:anim>
                                    <p:anim calcmode="lin" valueType="num">
                                      <p:cBhvr additive="base">
                                        <p:cTn id="249" dur="500" fill="hold"/>
                                        <p:tgtEl>
                                          <p:spTgt spid="315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401" grpId="0" animBg="1"/>
      <p:bldP spid="315402" grpId="0" animBg="1"/>
      <p:bldP spid="315403" grpId="0"/>
      <p:bldP spid="315404" grpId="0" animBg="1"/>
      <p:bldP spid="315405" grpId="0" animBg="1"/>
      <p:bldP spid="315406" grpId="0" animBg="1"/>
      <p:bldP spid="315407" grpId="0" animBg="1"/>
      <p:bldP spid="315408" grpId="0" animBg="1"/>
      <p:bldP spid="315409" grpId="0" animBg="1"/>
      <p:bldP spid="315410" grpId="0"/>
      <p:bldP spid="315411" grpId="0" animBg="1"/>
      <p:bldP spid="315413" grpId="0" animBg="1"/>
      <p:bldP spid="315414" grpId="0" animBg="1"/>
      <p:bldP spid="315415" grpId="0"/>
      <p:bldP spid="315416" grpId="0" animBg="1"/>
      <p:bldP spid="315417" grpId="0" animBg="1"/>
      <p:bldP spid="315418" grpId="0" animBg="1"/>
      <p:bldP spid="315419" grpId="0"/>
      <p:bldP spid="315420" grpId="0" animBg="1"/>
      <p:bldP spid="315423" grpId="0" animBg="1"/>
      <p:bldP spid="315424" grpId="0" animBg="1"/>
      <p:bldP spid="315425" grpId="0"/>
      <p:bldP spid="315426" grpId="0" animBg="1"/>
      <p:bldP spid="315427" grpId="0" animBg="1"/>
      <p:bldP spid="315428" grpId="0" animBg="1"/>
      <p:bldP spid="315429" grpId="0"/>
      <p:bldP spid="315430" grpId="0" animBg="1"/>
      <p:bldP spid="315431" grpId="0" animBg="1"/>
      <p:bldP spid="315432" grpId="0" animBg="1"/>
      <p:bldP spid="315433" grpId="0"/>
      <p:bldP spid="315434" grpId="0" animBg="1"/>
      <p:bldP spid="315435" grpId="0" animBg="1"/>
      <p:bldP spid="315436" grpId="0" animBg="1"/>
      <p:bldP spid="315437" grpId="0" animBg="1"/>
      <p:bldP spid="315438" grpId="0"/>
      <p:bldP spid="315439" grpId="0" animBg="1"/>
      <p:bldP spid="315440" grpId="0" animBg="1"/>
      <p:bldP spid="315441" grpId="0"/>
      <p:bldP spid="315443" grpId="0" animBg="1"/>
      <p:bldP spid="315444" grpId="0" animBg="1"/>
      <p:bldP spid="315445" grpId="0" animBg="1"/>
      <p:bldP spid="315446" grpId="0" animBg="1"/>
      <p:bldP spid="315447" grpId="0" animBg="1"/>
      <p:bldP spid="315448" grpId="0" animBg="1"/>
      <p:bldP spid="315451" grpId="0"/>
      <p:bldP spid="3154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85794"/>
            <a:ext cx="8229600" cy="2165939"/>
          </a:xfrm>
        </p:spPr>
        <p:txBody>
          <a:bodyPr>
            <a:normAutofit/>
          </a:bodyPr>
          <a:lstStyle/>
          <a:p>
            <a:r>
              <a:rPr lang="en-US" sz="2400" b="1" dirty="0" smtClean="0"/>
              <a:t>2.1</a:t>
            </a:r>
            <a:r>
              <a:rPr lang="zh-CN" altLang="en-US" sz="2400" b="1" dirty="0" smtClean="0"/>
              <a:t>取样</a:t>
            </a:r>
            <a:endParaRPr lang="zh-CN" altLang="en-US" sz="2400" dirty="0" smtClean="0"/>
          </a:p>
          <a:p>
            <a:r>
              <a:rPr lang="zh-CN" altLang="en-US" sz="2400" dirty="0" smtClean="0"/>
              <a:t>模拟信号数字化的第一步是在时间域上对信号进行离散化处理，</a:t>
            </a:r>
            <a:r>
              <a:rPr lang="zh-CN" altLang="en-US" sz="2400" u="sng" dirty="0" smtClean="0"/>
              <a:t>即将时间域上连续的信号处理成时间域上离散的信号，这一过程称为取样</a:t>
            </a:r>
            <a:r>
              <a:rPr lang="zh-CN" altLang="en-US" sz="2400" dirty="0" smtClean="0"/>
              <a:t>。</a:t>
            </a:r>
            <a:endParaRPr lang="en-US" altLang="zh-CN" sz="2400" dirty="0" smtClean="0"/>
          </a:p>
          <a:p>
            <a:r>
              <a:rPr lang="en-US" sz="2400" b="1" dirty="0" smtClean="0"/>
              <a:t>1</a:t>
            </a:r>
            <a:r>
              <a:rPr lang="zh-CN" altLang="en-US" sz="2400" b="1" dirty="0" smtClean="0"/>
              <a:t>．取样定义及实现取样的电路模型</a:t>
            </a:r>
            <a:endParaRPr lang="zh-CN" altLang="en-US" sz="2400" dirty="0" smtClean="0"/>
          </a:p>
          <a:p>
            <a:endParaRPr lang="en-US" altLang="zh-CN" sz="2000" dirty="0" smtClean="0"/>
          </a:p>
          <a:p>
            <a:endParaRPr lang="en-US" altLang="zh-CN" sz="2000" dirty="0" smtClean="0"/>
          </a:p>
          <a:p>
            <a:endParaRPr lang="zh-CN" altLang="en-US" sz="2000" dirty="0"/>
          </a:p>
        </p:txBody>
      </p:sp>
      <p:pic>
        <p:nvPicPr>
          <p:cNvPr id="1026" name="Picture 2"/>
          <p:cNvPicPr>
            <a:picLocks noChangeAspect="1" noChangeArrowheads="1"/>
          </p:cNvPicPr>
          <p:nvPr/>
        </p:nvPicPr>
        <p:blipFill>
          <a:blip r:embed="rId2"/>
          <a:srcRect/>
          <a:stretch>
            <a:fillRect/>
          </a:stretch>
        </p:blipFill>
        <p:spPr bwMode="auto">
          <a:xfrm>
            <a:off x="714348" y="2951733"/>
            <a:ext cx="7858180" cy="1071571"/>
          </a:xfrm>
          <a:prstGeom prst="rect">
            <a:avLst/>
          </a:prstGeom>
          <a:noFill/>
          <a:ln w="9525">
            <a:noFill/>
            <a:miter lim="800000"/>
            <a:headEnd/>
            <a:tailEnd/>
          </a:ln>
          <a:effectLst/>
        </p:spPr>
      </p:pic>
      <p:pic>
        <p:nvPicPr>
          <p:cNvPr id="4" name="图片 3" descr="2-2.tif"/>
          <p:cNvPicPr>
            <a:picLocks noChangeAspect="1"/>
          </p:cNvPicPr>
          <p:nvPr/>
        </p:nvPicPr>
        <p:blipFill>
          <a:blip r:embed="rId3"/>
          <a:stretch>
            <a:fillRect/>
          </a:stretch>
        </p:blipFill>
        <p:spPr>
          <a:xfrm>
            <a:off x="714348" y="4309056"/>
            <a:ext cx="7923908" cy="2000264"/>
          </a:xfrm>
          <a:prstGeom prst="rect">
            <a:avLst/>
          </a:prstGeom>
        </p:spPr>
      </p:pic>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smtClean="0"/>
              <a:t>编码与阶梯状波形的关系</a:t>
            </a:r>
          </a:p>
        </p:txBody>
      </p:sp>
      <p:sp>
        <p:nvSpPr>
          <p:cNvPr id="316419" name="Rectangle 3"/>
          <p:cNvSpPr>
            <a:spLocks noGrp="1" noChangeArrowheads="1"/>
          </p:cNvSpPr>
          <p:nvPr>
            <p:ph idx="1"/>
          </p:nvPr>
        </p:nvSpPr>
        <p:spPr/>
        <p:txBody>
          <a:bodyPr/>
          <a:lstStyle/>
          <a:p>
            <a:pPr eaLnBrk="1" hangingPunct="1"/>
            <a:r>
              <a:rPr lang="zh-CN" altLang="en-US" b="1" smtClean="0"/>
              <a:t>如果我们把上图中</a:t>
            </a:r>
            <a:r>
              <a:rPr lang="el-GR" altLang="zh-CN" b="1" smtClean="0">
                <a:cs typeface="Arial" charset="0"/>
              </a:rPr>
              <a:t>Δ</a:t>
            </a:r>
            <a:r>
              <a:rPr lang="en-US" altLang="zh-CN" b="1" smtClean="0">
                <a:cs typeface="Arial" charset="0"/>
              </a:rPr>
              <a:t>M</a:t>
            </a:r>
            <a:r>
              <a:rPr lang="zh-CN" altLang="en-US" b="1" smtClean="0">
                <a:cs typeface="Arial" charset="0"/>
              </a:rPr>
              <a:t>编码中的“</a:t>
            </a:r>
            <a:r>
              <a:rPr lang="en-US" altLang="zh-CN" b="1" smtClean="0">
                <a:cs typeface="Arial" charset="0"/>
              </a:rPr>
              <a:t>0”</a:t>
            </a:r>
            <a:r>
              <a:rPr lang="zh-CN" altLang="en-US" b="1" smtClean="0">
                <a:cs typeface="Arial" charset="0"/>
              </a:rPr>
              <a:t>统统换成“</a:t>
            </a:r>
            <a:r>
              <a:rPr lang="en-US" altLang="zh-CN" b="1" smtClean="0">
                <a:cs typeface="Arial" charset="0"/>
              </a:rPr>
              <a:t>-1”</a:t>
            </a:r>
            <a:r>
              <a:rPr lang="zh-CN" altLang="en-US" b="1" smtClean="0">
                <a:cs typeface="Arial" charset="0"/>
              </a:rPr>
              <a:t>，则会发现编码与阶梯状波形之间的关系如下：</a:t>
            </a:r>
          </a:p>
          <a:p>
            <a:pPr eaLnBrk="1" hangingPunct="1"/>
            <a:r>
              <a:rPr lang="zh-CN" altLang="en-US" b="1" smtClean="0">
                <a:cs typeface="Arial" charset="0"/>
              </a:rPr>
              <a:t>将某</a:t>
            </a:r>
            <a:r>
              <a:rPr lang="en-US" altLang="zh-CN" b="1" smtClean="0">
                <a:cs typeface="Arial" charset="0"/>
              </a:rPr>
              <a:t>1</a:t>
            </a:r>
            <a:r>
              <a:rPr lang="zh-CN" altLang="en-US" b="1" smtClean="0">
                <a:cs typeface="Arial" charset="0"/>
              </a:rPr>
              <a:t>时刻之前的</a:t>
            </a:r>
            <a:r>
              <a:rPr lang="el-GR" altLang="zh-CN" b="1" smtClean="0">
                <a:cs typeface="Arial" charset="0"/>
              </a:rPr>
              <a:t>Δ</a:t>
            </a:r>
            <a:r>
              <a:rPr lang="en-US" altLang="zh-CN" b="1" smtClean="0">
                <a:cs typeface="Arial" charset="0"/>
              </a:rPr>
              <a:t>M</a:t>
            </a:r>
            <a:r>
              <a:rPr lang="zh-CN" altLang="en-US" b="1" smtClean="0">
                <a:cs typeface="Arial" charset="0"/>
              </a:rPr>
              <a:t>编码相加，得到的“和”就是当前阶梯状波形的高度</a:t>
            </a:r>
          </a:p>
          <a:p>
            <a:pPr eaLnBrk="1" hangingPunct="1"/>
            <a:r>
              <a:rPr lang="zh-CN" altLang="en-US" b="1" smtClean="0">
                <a:cs typeface="Arial" charset="0"/>
              </a:rPr>
              <a:t>根据此规律，人们发明了</a:t>
            </a:r>
            <a:r>
              <a:rPr lang="el-GR" altLang="zh-CN" b="1" smtClean="0">
                <a:cs typeface="Arial" charset="0"/>
              </a:rPr>
              <a:t>Δ</a:t>
            </a:r>
            <a:r>
              <a:rPr lang="en-US" altLang="zh-CN" b="1" smtClean="0">
                <a:cs typeface="Arial" charset="0"/>
              </a:rPr>
              <a:t>M</a:t>
            </a:r>
            <a:r>
              <a:rPr lang="zh-CN" altLang="en-US" b="1" smtClean="0">
                <a:cs typeface="Arial" charset="0"/>
              </a:rPr>
              <a:t>编码和解码的实现框图</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6419">
                                            <p:txEl>
                                              <p:pRg st="1" end="1"/>
                                            </p:txEl>
                                          </p:spTgt>
                                        </p:tgtEl>
                                        <p:attrNameLst>
                                          <p:attrName>style.visibility</p:attrName>
                                        </p:attrNameLst>
                                      </p:cBhvr>
                                      <p:to>
                                        <p:strVal val="visible"/>
                                      </p:to>
                                    </p:set>
                                    <p:anim calcmode="lin" valueType="num">
                                      <p:cBhvr additive="base">
                                        <p:cTn id="7" dur="500" fill="hold"/>
                                        <p:tgtEl>
                                          <p:spTgt spid="3164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64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6419">
                                            <p:txEl>
                                              <p:pRg st="2" end="2"/>
                                            </p:txEl>
                                          </p:spTgt>
                                        </p:tgtEl>
                                        <p:attrNameLst>
                                          <p:attrName>style.visibility</p:attrName>
                                        </p:attrNameLst>
                                      </p:cBhvr>
                                      <p:to>
                                        <p:strVal val="visible"/>
                                      </p:to>
                                    </p:set>
                                    <p:anim calcmode="lin" valueType="num">
                                      <p:cBhvr additive="base">
                                        <p:cTn id="13" dur="500" fill="hold"/>
                                        <p:tgtEl>
                                          <p:spTgt spid="31641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64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Rectangle 2"/>
          <p:cNvSpPr>
            <a:spLocks noGrp="1" noChangeArrowheads="1"/>
          </p:cNvSpPr>
          <p:nvPr>
            <p:ph type="title"/>
          </p:nvPr>
        </p:nvSpPr>
        <p:spPr>
          <a:xfrm>
            <a:off x="250825" y="188913"/>
            <a:ext cx="8229600" cy="1371600"/>
          </a:xfrm>
        </p:spPr>
        <p:txBody>
          <a:bodyPr/>
          <a:lstStyle/>
          <a:p>
            <a:pPr eaLnBrk="1" hangingPunct="1"/>
            <a:r>
              <a:rPr lang="el-GR" altLang="zh-CN" smtClean="0">
                <a:cs typeface="Arial" charset="0"/>
              </a:rPr>
              <a:t>Δ</a:t>
            </a:r>
            <a:r>
              <a:rPr lang="en-US" altLang="zh-CN" smtClean="0">
                <a:cs typeface="Arial" charset="0"/>
              </a:rPr>
              <a:t>M</a:t>
            </a:r>
            <a:r>
              <a:rPr lang="zh-CN" altLang="en-US" smtClean="0">
                <a:cs typeface="Arial" charset="0"/>
              </a:rPr>
              <a:t>系统编码实现原理</a:t>
            </a:r>
          </a:p>
        </p:txBody>
      </p:sp>
      <p:sp>
        <p:nvSpPr>
          <p:cNvPr id="317444" name="Rectangle 4"/>
          <p:cNvSpPr>
            <a:spLocks noChangeArrowheads="1"/>
          </p:cNvSpPr>
          <p:nvPr/>
        </p:nvSpPr>
        <p:spPr bwMode="auto">
          <a:xfrm>
            <a:off x="2052638" y="2565400"/>
            <a:ext cx="1296987" cy="647700"/>
          </a:xfrm>
          <a:prstGeom prst="rect">
            <a:avLst/>
          </a:prstGeom>
          <a:solidFill>
            <a:schemeClr val="bg1"/>
          </a:solidFill>
          <a:ln w="9525">
            <a:solidFill>
              <a:schemeClr val="tx1"/>
            </a:solidFill>
            <a:miter lim="800000"/>
            <a:headEnd/>
            <a:tailEnd/>
          </a:ln>
        </p:spPr>
        <p:txBody>
          <a:bodyPr wrap="none" anchor="ctr"/>
          <a:lstStyle/>
          <a:p>
            <a:pPr algn="ctr"/>
            <a:r>
              <a:rPr lang="zh-CN" altLang="en-US" sz="2800"/>
              <a:t>减法器</a:t>
            </a:r>
          </a:p>
        </p:txBody>
      </p:sp>
      <p:grpSp>
        <p:nvGrpSpPr>
          <p:cNvPr id="2" name="Group 7"/>
          <p:cNvGrpSpPr>
            <a:grpSpLocks/>
          </p:cNvGrpSpPr>
          <p:nvPr/>
        </p:nvGrpSpPr>
        <p:grpSpPr bwMode="auto">
          <a:xfrm>
            <a:off x="971550" y="2349500"/>
            <a:ext cx="1079500" cy="576263"/>
            <a:chOff x="340" y="1026"/>
            <a:chExt cx="680" cy="363"/>
          </a:xfrm>
        </p:grpSpPr>
        <p:sp>
          <p:nvSpPr>
            <p:cNvPr id="27675" name="Line 5"/>
            <p:cNvSpPr>
              <a:spLocks noChangeShapeType="1"/>
            </p:cNvSpPr>
            <p:nvPr/>
          </p:nvSpPr>
          <p:spPr bwMode="auto">
            <a:xfrm>
              <a:off x="340" y="1389"/>
              <a:ext cx="680" cy="0"/>
            </a:xfrm>
            <a:prstGeom prst="line">
              <a:avLst/>
            </a:prstGeom>
            <a:noFill/>
            <a:ln w="38100">
              <a:solidFill>
                <a:schemeClr val="tx1"/>
              </a:solidFill>
              <a:round/>
              <a:headEnd/>
              <a:tailEnd type="triangle" w="med" len="med"/>
            </a:ln>
          </p:spPr>
          <p:txBody>
            <a:bodyPr/>
            <a:lstStyle/>
            <a:p>
              <a:endParaRPr lang="zh-CN" altLang="en-US"/>
            </a:p>
          </p:txBody>
        </p:sp>
        <p:graphicFrame>
          <p:nvGraphicFramePr>
            <p:cNvPr id="27654" name="Object 6"/>
            <p:cNvGraphicFramePr>
              <a:graphicFrameLocks noChangeAspect="1"/>
            </p:cNvGraphicFramePr>
            <p:nvPr/>
          </p:nvGraphicFramePr>
          <p:xfrm>
            <a:off x="431" y="1026"/>
            <a:ext cx="499" cy="320"/>
          </p:xfrm>
          <a:graphic>
            <a:graphicData uri="http://schemas.openxmlformats.org/presentationml/2006/ole">
              <mc:AlternateContent xmlns:mc="http://schemas.openxmlformats.org/markup-compatibility/2006">
                <mc:Choice xmlns:v="urn:schemas-microsoft-com:vml" Requires="v">
                  <p:oleObj spid="_x0000_s21541" name="公式" r:id="rId3" imgW="317160" imgH="203040" progId="Equation.3">
                    <p:embed/>
                  </p:oleObj>
                </mc:Choice>
                <mc:Fallback>
                  <p:oleObj name="公式" r:id="rId3" imgW="317160" imgH="203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 y="1026"/>
                          <a:ext cx="499" cy="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 name="Group 11"/>
          <p:cNvGrpSpPr>
            <a:grpSpLocks/>
          </p:cNvGrpSpPr>
          <p:nvPr/>
        </p:nvGrpSpPr>
        <p:grpSpPr bwMode="auto">
          <a:xfrm>
            <a:off x="323850" y="1412875"/>
            <a:ext cx="1584325" cy="792163"/>
            <a:chOff x="249" y="1888"/>
            <a:chExt cx="1406" cy="635"/>
          </a:xfrm>
        </p:grpSpPr>
        <p:sp>
          <p:nvSpPr>
            <p:cNvPr id="27672" name="Freeform 8"/>
            <p:cNvSpPr>
              <a:spLocks/>
            </p:cNvSpPr>
            <p:nvPr/>
          </p:nvSpPr>
          <p:spPr bwMode="auto">
            <a:xfrm>
              <a:off x="249" y="1979"/>
              <a:ext cx="1225" cy="499"/>
            </a:xfrm>
            <a:custGeom>
              <a:avLst/>
              <a:gdLst>
                <a:gd name="T0" fmla="*/ 0 w 4535"/>
                <a:gd name="T1" fmla="*/ 1421 h 1685"/>
                <a:gd name="T2" fmla="*/ 680 w 4535"/>
                <a:gd name="T3" fmla="*/ 1602 h 1685"/>
                <a:gd name="T4" fmla="*/ 2041 w 4535"/>
                <a:gd name="T5" fmla="*/ 922 h 1685"/>
                <a:gd name="T6" fmla="*/ 3311 w 4535"/>
                <a:gd name="T7" fmla="*/ 15 h 1685"/>
                <a:gd name="T8" fmla="*/ 4535 w 4535"/>
                <a:gd name="T9" fmla="*/ 831 h 1685"/>
                <a:gd name="T10" fmla="*/ 0 60000 65536"/>
                <a:gd name="T11" fmla="*/ 0 60000 65536"/>
                <a:gd name="T12" fmla="*/ 0 60000 65536"/>
                <a:gd name="T13" fmla="*/ 0 60000 65536"/>
                <a:gd name="T14" fmla="*/ 0 60000 65536"/>
                <a:gd name="T15" fmla="*/ 0 w 4535"/>
                <a:gd name="T16" fmla="*/ 0 h 1685"/>
                <a:gd name="T17" fmla="*/ 4535 w 4535"/>
                <a:gd name="T18" fmla="*/ 1685 h 1685"/>
              </a:gdLst>
              <a:ahLst/>
              <a:cxnLst>
                <a:cxn ang="T10">
                  <a:pos x="T0" y="T1"/>
                </a:cxn>
                <a:cxn ang="T11">
                  <a:pos x="T2" y="T3"/>
                </a:cxn>
                <a:cxn ang="T12">
                  <a:pos x="T4" y="T5"/>
                </a:cxn>
                <a:cxn ang="T13">
                  <a:pos x="T6" y="T7"/>
                </a:cxn>
                <a:cxn ang="T14">
                  <a:pos x="T8" y="T9"/>
                </a:cxn>
              </a:cxnLst>
              <a:rect l="T15" t="T16" r="T17" b="T18"/>
              <a:pathLst>
                <a:path w="4535" h="1685">
                  <a:moveTo>
                    <a:pt x="0" y="1421"/>
                  </a:moveTo>
                  <a:cubicBezTo>
                    <a:pt x="170" y="1553"/>
                    <a:pt x="340" y="1685"/>
                    <a:pt x="680" y="1602"/>
                  </a:cubicBezTo>
                  <a:cubicBezTo>
                    <a:pt x="1020" y="1519"/>
                    <a:pt x="1603" y="1186"/>
                    <a:pt x="2041" y="922"/>
                  </a:cubicBezTo>
                  <a:cubicBezTo>
                    <a:pt x="2479" y="658"/>
                    <a:pt x="2895" y="30"/>
                    <a:pt x="3311" y="15"/>
                  </a:cubicBezTo>
                  <a:cubicBezTo>
                    <a:pt x="3727" y="0"/>
                    <a:pt x="4131" y="415"/>
                    <a:pt x="4535" y="831"/>
                  </a:cubicBezTo>
                </a:path>
              </a:pathLst>
            </a:custGeom>
            <a:noFill/>
            <a:ln w="38100">
              <a:solidFill>
                <a:schemeClr val="bg2"/>
              </a:solidFill>
              <a:round/>
              <a:headEnd/>
              <a:tailEnd/>
            </a:ln>
          </p:spPr>
          <p:txBody>
            <a:bodyPr/>
            <a:lstStyle/>
            <a:p>
              <a:endParaRPr lang="zh-CN" altLang="en-US"/>
            </a:p>
          </p:txBody>
        </p:sp>
        <p:sp>
          <p:nvSpPr>
            <p:cNvPr id="27673" name="Line 9"/>
            <p:cNvSpPr>
              <a:spLocks noChangeShapeType="1"/>
            </p:cNvSpPr>
            <p:nvPr/>
          </p:nvSpPr>
          <p:spPr bwMode="auto">
            <a:xfrm>
              <a:off x="249" y="2523"/>
              <a:ext cx="1406" cy="0"/>
            </a:xfrm>
            <a:prstGeom prst="line">
              <a:avLst/>
            </a:prstGeom>
            <a:noFill/>
            <a:ln w="9525">
              <a:solidFill>
                <a:schemeClr val="tx1"/>
              </a:solidFill>
              <a:round/>
              <a:headEnd/>
              <a:tailEnd type="triangle" w="med" len="med"/>
            </a:ln>
          </p:spPr>
          <p:txBody>
            <a:bodyPr/>
            <a:lstStyle/>
            <a:p>
              <a:endParaRPr lang="zh-CN" altLang="en-US"/>
            </a:p>
          </p:txBody>
        </p:sp>
        <p:sp>
          <p:nvSpPr>
            <p:cNvPr id="27674" name="Line 10"/>
            <p:cNvSpPr>
              <a:spLocks noChangeShapeType="1"/>
            </p:cNvSpPr>
            <p:nvPr/>
          </p:nvSpPr>
          <p:spPr bwMode="auto">
            <a:xfrm flipV="1">
              <a:off x="249" y="1888"/>
              <a:ext cx="0" cy="635"/>
            </a:xfrm>
            <a:prstGeom prst="line">
              <a:avLst/>
            </a:prstGeom>
            <a:noFill/>
            <a:ln w="9525">
              <a:solidFill>
                <a:schemeClr val="tx1"/>
              </a:solidFill>
              <a:round/>
              <a:headEnd/>
              <a:tailEnd type="triangle" w="med" len="med"/>
            </a:ln>
          </p:spPr>
          <p:txBody>
            <a:bodyPr/>
            <a:lstStyle/>
            <a:p>
              <a:endParaRPr lang="zh-CN" altLang="en-US"/>
            </a:p>
          </p:txBody>
        </p:sp>
      </p:grpSp>
      <p:sp>
        <p:nvSpPr>
          <p:cNvPr id="317452" name="Rectangle 12"/>
          <p:cNvSpPr>
            <a:spLocks noChangeArrowheads="1"/>
          </p:cNvSpPr>
          <p:nvPr/>
        </p:nvSpPr>
        <p:spPr bwMode="auto">
          <a:xfrm>
            <a:off x="2916238" y="4581525"/>
            <a:ext cx="1296987" cy="647700"/>
          </a:xfrm>
          <a:prstGeom prst="rect">
            <a:avLst/>
          </a:prstGeom>
          <a:solidFill>
            <a:schemeClr val="bg1"/>
          </a:solidFill>
          <a:ln w="9525">
            <a:solidFill>
              <a:schemeClr val="tx1"/>
            </a:solidFill>
            <a:miter lim="800000"/>
            <a:headEnd/>
            <a:tailEnd/>
          </a:ln>
        </p:spPr>
        <p:txBody>
          <a:bodyPr wrap="none" anchor="ctr"/>
          <a:lstStyle/>
          <a:p>
            <a:pPr algn="ctr"/>
            <a:r>
              <a:rPr lang="zh-CN" altLang="en-US" sz="2800"/>
              <a:t>积分器</a:t>
            </a:r>
          </a:p>
        </p:txBody>
      </p:sp>
      <p:sp>
        <p:nvSpPr>
          <p:cNvPr id="317453" name="Line 13"/>
          <p:cNvSpPr>
            <a:spLocks noChangeShapeType="1"/>
          </p:cNvSpPr>
          <p:nvPr/>
        </p:nvSpPr>
        <p:spPr bwMode="auto">
          <a:xfrm flipH="1">
            <a:off x="2484438" y="4941888"/>
            <a:ext cx="431800" cy="0"/>
          </a:xfrm>
          <a:prstGeom prst="line">
            <a:avLst/>
          </a:prstGeom>
          <a:noFill/>
          <a:ln w="38100">
            <a:solidFill>
              <a:schemeClr val="tx1"/>
            </a:solidFill>
            <a:round/>
            <a:headEnd/>
            <a:tailEnd/>
          </a:ln>
        </p:spPr>
        <p:txBody>
          <a:bodyPr/>
          <a:lstStyle/>
          <a:p>
            <a:endParaRPr lang="zh-CN" altLang="en-US"/>
          </a:p>
        </p:txBody>
      </p:sp>
      <p:sp>
        <p:nvSpPr>
          <p:cNvPr id="317454" name="Line 14"/>
          <p:cNvSpPr>
            <a:spLocks noChangeShapeType="1"/>
          </p:cNvSpPr>
          <p:nvPr/>
        </p:nvSpPr>
        <p:spPr bwMode="auto">
          <a:xfrm flipV="1">
            <a:off x="2484438" y="3213100"/>
            <a:ext cx="0" cy="1728788"/>
          </a:xfrm>
          <a:prstGeom prst="line">
            <a:avLst/>
          </a:prstGeom>
          <a:noFill/>
          <a:ln w="38100">
            <a:solidFill>
              <a:schemeClr val="tx1"/>
            </a:solidFill>
            <a:round/>
            <a:headEnd/>
            <a:tailEnd type="triangle" w="med" len="med"/>
          </a:ln>
        </p:spPr>
        <p:txBody>
          <a:bodyPr/>
          <a:lstStyle/>
          <a:p>
            <a:endParaRPr lang="zh-CN" altLang="en-US"/>
          </a:p>
        </p:txBody>
      </p:sp>
      <p:sp>
        <p:nvSpPr>
          <p:cNvPr id="317455" name="Text Box 15"/>
          <p:cNvSpPr txBox="1">
            <a:spLocks noChangeArrowheads="1"/>
          </p:cNvSpPr>
          <p:nvPr/>
        </p:nvSpPr>
        <p:spPr bwMode="auto">
          <a:xfrm>
            <a:off x="684213" y="5229225"/>
            <a:ext cx="3097212" cy="427038"/>
          </a:xfrm>
          <a:prstGeom prst="rect">
            <a:avLst/>
          </a:prstGeom>
          <a:noFill/>
          <a:ln w="9525">
            <a:noFill/>
            <a:miter lim="800000"/>
            <a:headEnd/>
            <a:tailEnd/>
          </a:ln>
        </p:spPr>
        <p:txBody>
          <a:bodyPr>
            <a:spAutoFit/>
          </a:bodyPr>
          <a:lstStyle/>
          <a:p>
            <a:pPr>
              <a:spcBef>
                <a:spcPct val="50000"/>
              </a:spcBef>
            </a:pPr>
            <a:r>
              <a:rPr lang="zh-CN" altLang="en-US" sz="2200" b="1"/>
              <a:t>积分器的初始状态为</a:t>
            </a:r>
            <a:r>
              <a:rPr lang="en-US" altLang="zh-CN" sz="2200" b="1"/>
              <a:t>0</a:t>
            </a:r>
          </a:p>
        </p:txBody>
      </p:sp>
      <p:sp>
        <p:nvSpPr>
          <p:cNvPr id="317456" name="Line 16"/>
          <p:cNvSpPr>
            <a:spLocks noChangeShapeType="1"/>
          </p:cNvSpPr>
          <p:nvPr/>
        </p:nvSpPr>
        <p:spPr bwMode="auto">
          <a:xfrm>
            <a:off x="3348038" y="2925763"/>
            <a:ext cx="647700" cy="0"/>
          </a:xfrm>
          <a:prstGeom prst="line">
            <a:avLst/>
          </a:prstGeom>
          <a:noFill/>
          <a:ln w="38100">
            <a:solidFill>
              <a:schemeClr val="tx1"/>
            </a:solidFill>
            <a:round/>
            <a:headEnd/>
            <a:tailEnd type="triangle" w="med" len="med"/>
          </a:ln>
        </p:spPr>
        <p:txBody>
          <a:bodyPr/>
          <a:lstStyle/>
          <a:p>
            <a:endParaRPr lang="zh-CN" altLang="en-US"/>
          </a:p>
        </p:txBody>
      </p:sp>
      <p:sp>
        <p:nvSpPr>
          <p:cNvPr id="317457" name="Rectangle 17"/>
          <p:cNvSpPr>
            <a:spLocks noChangeArrowheads="1"/>
          </p:cNvSpPr>
          <p:nvPr/>
        </p:nvSpPr>
        <p:spPr bwMode="auto">
          <a:xfrm>
            <a:off x="3995738" y="2565400"/>
            <a:ext cx="1296987" cy="647700"/>
          </a:xfrm>
          <a:prstGeom prst="rect">
            <a:avLst/>
          </a:prstGeom>
          <a:solidFill>
            <a:schemeClr val="bg1"/>
          </a:solidFill>
          <a:ln w="9525">
            <a:solidFill>
              <a:schemeClr val="tx1"/>
            </a:solidFill>
            <a:miter lim="800000"/>
            <a:headEnd/>
            <a:tailEnd/>
          </a:ln>
        </p:spPr>
        <p:txBody>
          <a:bodyPr wrap="none" anchor="ctr"/>
          <a:lstStyle/>
          <a:p>
            <a:pPr algn="ctr"/>
            <a:r>
              <a:rPr lang="zh-CN" altLang="en-US" sz="2800"/>
              <a:t>判决器</a:t>
            </a:r>
          </a:p>
        </p:txBody>
      </p:sp>
      <p:grpSp>
        <p:nvGrpSpPr>
          <p:cNvPr id="4" name="Group 21"/>
          <p:cNvGrpSpPr>
            <a:grpSpLocks/>
          </p:cNvGrpSpPr>
          <p:nvPr/>
        </p:nvGrpSpPr>
        <p:grpSpPr bwMode="auto">
          <a:xfrm>
            <a:off x="4140200" y="1628775"/>
            <a:ext cx="1223963" cy="936625"/>
            <a:chOff x="2608" y="1026"/>
            <a:chExt cx="771" cy="590"/>
          </a:xfrm>
        </p:grpSpPr>
        <p:sp>
          <p:nvSpPr>
            <p:cNvPr id="27670" name="Line 18"/>
            <p:cNvSpPr>
              <a:spLocks noChangeShapeType="1"/>
            </p:cNvSpPr>
            <p:nvPr/>
          </p:nvSpPr>
          <p:spPr bwMode="auto">
            <a:xfrm>
              <a:off x="2925" y="1253"/>
              <a:ext cx="0" cy="363"/>
            </a:xfrm>
            <a:prstGeom prst="line">
              <a:avLst/>
            </a:prstGeom>
            <a:noFill/>
            <a:ln w="38100">
              <a:solidFill>
                <a:schemeClr val="tx1"/>
              </a:solidFill>
              <a:round/>
              <a:headEnd/>
              <a:tailEnd type="triangle" w="med" len="med"/>
            </a:ln>
          </p:spPr>
          <p:txBody>
            <a:bodyPr/>
            <a:lstStyle/>
            <a:p>
              <a:endParaRPr lang="zh-CN" altLang="en-US"/>
            </a:p>
          </p:txBody>
        </p:sp>
        <p:sp>
          <p:nvSpPr>
            <p:cNvPr id="27671" name="Text Box 20"/>
            <p:cNvSpPr txBox="1">
              <a:spLocks noChangeArrowheads="1"/>
            </p:cNvSpPr>
            <p:nvPr/>
          </p:nvSpPr>
          <p:spPr bwMode="auto">
            <a:xfrm>
              <a:off x="2608" y="1026"/>
              <a:ext cx="771" cy="231"/>
            </a:xfrm>
            <a:prstGeom prst="rect">
              <a:avLst/>
            </a:prstGeom>
            <a:noFill/>
            <a:ln w="9525">
              <a:noFill/>
              <a:miter lim="800000"/>
              <a:headEnd/>
              <a:tailEnd/>
            </a:ln>
          </p:spPr>
          <p:txBody>
            <a:bodyPr>
              <a:spAutoFit/>
            </a:bodyPr>
            <a:lstStyle/>
            <a:p>
              <a:pPr>
                <a:spcBef>
                  <a:spcPct val="50000"/>
                </a:spcBef>
              </a:pPr>
              <a:r>
                <a:rPr lang="zh-CN" altLang="en-US" b="1"/>
                <a:t>抽样脉冲</a:t>
              </a:r>
            </a:p>
          </p:txBody>
        </p:sp>
      </p:grpSp>
      <p:grpSp>
        <p:nvGrpSpPr>
          <p:cNvPr id="5" name="Group 25"/>
          <p:cNvGrpSpPr>
            <a:grpSpLocks/>
          </p:cNvGrpSpPr>
          <p:nvPr/>
        </p:nvGrpSpPr>
        <p:grpSpPr bwMode="auto">
          <a:xfrm>
            <a:off x="5292725" y="2492375"/>
            <a:ext cx="1943100" cy="504825"/>
            <a:chOff x="3334" y="1570"/>
            <a:chExt cx="861" cy="318"/>
          </a:xfrm>
        </p:grpSpPr>
        <p:sp>
          <p:nvSpPr>
            <p:cNvPr id="27669" name="Line 23"/>
            <p:cNvSpPr>
              <a:spLocks noChangeShapeType="1"/>
            </p:cNvSpPr>
            <p:nvPr/>
          </p:nvSpPr>
          <p:spPr bwMode="auto">
            <a:xfrm>
              <a:off x="3334" y="1888"/>
              <a:ext cx="861" cy="0"/>
            </a:xfrm>
            <a:prstGeom prst="line">
              <a:avLst/>
            </a:prstGeom>
            <a:noFill/>
            <a:ln w="38100">
              <a:solidFill>
                <a:schemeClr val="tx1"/>
              </a:solidFill>
              <a:round/>
              <a:headEnd/>
              <a:tailEnd type="triangle" w="med" len="med"/>
            </a:ln>
          </p:spPr>
          <p:txBody>
            <a:bodyPr/>
            <a:lstStyle/>
            <a:p>
              <a:endParaRPr lang="zh-CN" altLang="en-US"/>
            </a:p>
          </p:txBody>
        </p:sp>
        <p:graphicFrame>
          <p:nvGraphicFramePr>
            <p:cNvPr id="27653" name="Object 24"/>
            <p:cNvGraphicFramePr>
              <a:graphicFrameLocks noChangeAspect="1"/>
            </p:cNvGraphicFramePr>
            <p:nvPr/>
          </p:nvGraphicFramePr>
          <p:xfrm>
            <a:off x="3424" y="1570"/>
            <a:ext cx="607" cy="216"/>
          </p:xfrm>
          <a:graphic>
            <a:graphicData uri="http://schemas.openxmlformats.org/presentationml/2006/ole">
              <mc:AlternateContent xmlns:mc="http://schemas.openxmlformats.org/markup-compatibility/2006">
                <mc:Choice xmlns:v="urn:schemas-microsoft-com:vml" Requires="v">
                  <p:oleObj spid="_x0000_s21542" name="公式" r:id="rId5" imgW="571320" imgH="203040" progId="Equation.3">
                    <p:embed/>
                  </p:oleObj>
                </mc:Choice>
                <mc:Fallback>
                  <p:oleObj name="公式" r:id="rId5" imgW="571320" imgH="20304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4" y="1570"/>
                          <a:ext cx="607" cy="2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17466" name="Object 26"/>
          <p:cNvGraphicFramePr>
            <a:graphicFrameLocks noChangeAspect="1"/>
          </p:cNvGraphicFramePr>
          <p:nvPr/>
        </p:nvGraphicFramePr>
        <p:xfrm>
          <a:off x="1619250" y="3429000"/>
          <a:ext cx="863600" cy="512763"/>
        </p:xfrm>
        <a:graphic>
          <a:graphicData uri="http://schemas.openxmlformats.org/presentationml/2006/ole">
            <mc:AlternateContent xmlns:mc="http://schemas.openxmlformats.org/markup-compatibility/2006">
              <mc:Choice xmlns:v="urn:schemas-microsoft-com:vml" Requires="v">
                <p:oleObj spid="_x0000_s21543" name="公式" r:id="rId7" imgW="342720" imgH="203040" progId="Equation.3">
                  <p:embed/>
                </p:oleObj>
              </mc:Choice>
              <mc:Fallback>
                <p:oleObj name="公式" r:id="rId7" imgW="342720" imgH="20304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3429000"/>
                        <a:ext cx="863600" cy="512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67" name="Object 27"/>
          <p:cNvGraphicFramePr>
            <a:graphicFrameLocks noChangeAspect="1"/>
          </p:cNvGraphicFramePr>
          <p:nvPr/>
        </p:nvGraphicFramePr>
        <p:xfrm>
          <a:off x="3276600" y="3357563"/>
          <a:ext cx="3127375" cy="823912"/>
        </p:xfrm>
        <a:graphic>
          <a:graphicData uri="http://schemas.openxmlformats.org/presentationml/2006/ole">
            <mc:AlternateContent xmlns:mc="http://schemas.openxmlformats.org/markup-compatibility/2006">
              <mc:Choice xmlns:v="urn:schemas-microsoft-com:vml" Requires="v">
                <p:oleObj spid="_x0000_s21544" name="公式" r:id="rId9" imgW="1739880" imgH="457200" progId="Equation.3">
                  <p:embed/>
                </p:oleObj>
              </mc:Choice>
              <mc:Fallback>
                <p:oleObj name="公式" r:id="rId9" imgW="1739880" imgH="457200"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6600" y="3357563"/>
                        <a:ext cx="3127375" cy="823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468" name="Line 28"/>
          <p:cNvSpPr>
            <a:spLocks noChangeShapeType="1"/>
          </p:cNvSpPr>
          <p:nvPr/>
        </p:nvSpPr>
        <p:spPr bwMode="auto">
          <a:xfrm>
            <a:off x="6804025" y="2997200"/>
            <a:ext cx="0" cy="1944688"/>
          </a:xfrm>
          <a:prstGeom prst="line">
            <a:avLst/>
          </a:prstGeom>
          <a:noFill/>
          <a:ln w="38100">
            <a:solidFill>
              <a:schemeClr val="tx1"/>
            </a:solidFill>
            <a:round/>
            <a:headEnd/>
            <a:tailEnd/>
          </a:ln>
        </p:spPr>
        <p:txBody>
          <a:bodyPr/>
          <a:lstStyle/>
          <a:p>
            <a:endParaRPr lang="zh-CN" altLang="en-US"/>
          </a:p>
        </p:txBody>
      </p:sp>
      <p:sp>
        <p:nvSpPr>
          <p:cNvPr id="317469" name="Line 29"/>
          <p:cNvSpPr>
            <a:spLocks noChangeShapeType="1"/>
          </p:cNvSpPr>
          <p:nvPr/>
        </p:nvSpPr>
        <p:spPr bwMode="auto">
          <a:xfrm flipH="1">
            <a:off x="4211638" y="4941888"/>
            <a:ext cx="2592387" cy="0"/>
          </a:xfrm>
          <a:prstGeom prst="line">
            <a:avLst/>
          </a:prstGeom>
          <a:noFill/>
          <a:ln w="38100">
            <a:solidFill>
              <a:schemeClr val="tx1"/>
            </a:solidFill>
            <a:round/>
            <a:headEnd/>
            <a:tailEnd type="triangle" w="med" len="med"/>
          </a:ln>
        </p:spPr>
        <p:txBody>
          <a:bodyPr/>
          <a:lstStyle/>
          <a:p>
            <a:endParaRPr lang="zh-CN" altLang="en-US"/>
          </a:p>
        </p:txBody>
      </p:sp>
      <p:graphicFrame>
        <p:nvGraphicFramePr>
          <p:cNvPr id="317470" name="Object 30"/>
          <p:cNvGraphicFramePr>
            <a:graphicFrameLocks noChangeAspect="1"/>
          </p:cNvGraphicFramePr>
          <p:nvPr/>
        </p:nvGraphicFramePr>
        <p:xfrm>
          <a:off x="3708400" y="5373688"/>
          <a:ext cx="5387975" cy="1235075"/>
        </p:xfrm>
        <a:graphic>
          <a:graphicData uri="http://schemas.openxmlformats.org/presentationml/2006/ole">
            <mc:AlternateContent xmlns:mc="http://schemas.openxmlformats.org/markup-compatibility/2006">
              <mc:Choice xmlns:v="urn:schemas-microsoft-com:vml" Requires="v">
                <p:oleObj spid="_x0000_s21545" name="公式" r:id="rId11" imgW="2997000" imgH="685800" progId="Equation.3">
                  <p:embed/>
                </p:oleObj>
              </mc:Choice>
              <mc:Fallback>
                <p:oleObj name="公式" r:id="rId11" imgW="2997000" imgH="68580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8400" y="5373688"/>
                        <a:ext cx="5387975" cy="1235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17444"/>
                                        </p:tgtEl>
                                        <p:attrNameLst>
                                          <p:attrName>style.visibility</p:attrName>
                                        </p:attrNameLst>
                                      </p:cBhvr>
                                      <p:to>
                                        <p:strVal val="visible"/>
                                      </p:to>
                                    </p:set>
                                    <p:anim calcmode="lin" valueType="num">
                                      <p:cBhvr additive="base">
                                        <p:cTn id="7" dur="500" fill="hold"/>
                                        <p:tgtEl>
                                          <p:spTgt spid="317444"/>
                                        </p:tgtEl>
                                        <p:attrNameLst>
                                          <p:attrName>ppt_x</p:attrName>
                                        </p:attrNameLst>
                                      </p:cBhvr>
                                      <p:tavLst>
                                        <p:tav tm="0">
                                          <p:val>
                                            <p:strVal val="1+#ppt_w/2"/>
                                          </p:val>
                                        </p:tav>
                                        <p:tav tm="100000">
                                          <p:val>
                                            <p:strVal val="#ppt_x"/>
                                          </p:val>
                                        </p:tav>
                                      </p:tavLst>
                                    </p:anim>
                                    <p:anim calcmode="lin" valueType="num">
                                      <p:cBhvr additive="base">
                                        <p:cTn id="8" dur="500" fill="hold"/>
                                        <p:tgtEl>
                                          <p:spTgt spid="3174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317452"/>
                                        </p:tgtEl>
                                        <p:attrNameLst>
                                          <p:attrName>style.visibility</p:attrName>
                                        </p:attrNameLst>
                                      </p:cBhvr>
                                      <p:to>
                                        <p:strVal val="visible"/>
                                      </p:to>
                                    </p:set>
                                    <p:anim calcmode="lin" valueType="num">
                                      <p:cBhvr additive="base">
                                        <p:cTn id="24" dur="500" fill="hold"/>
                                        <p:tgtEl>
                                          <p:spTgt spid="317452"/>
                                        </p:tgtEl>
                                        <p:attrNameLst>
                                          <p:attrName>ppt_x</p:attrName>
                                        </p:attrNameLst>
                                      </p:cBhvr>
                                      <p:tavLst>
                                        <p:tav tm="0">
                                          <p:val>
                                            <p:strVal val="1+#ppt_w/2"/>
                                          </p:val>
                                        </p:tav>
                                        <p:tav tm="100000">
                                          <p:val>
                                            <p:strVal val="#ppt_x"/>
                                          </p:val>
                                        </p:tav>
                                      </p:tavLst>
                                    </p:anim>
                                    <p:anim calcmode="lin" valueType="num">
                                      <p:cBhvr additive="base">
                                        <p:cTn id="25" dur="500" fill="hold"/>
                                        <p:tgtEl>
                                          <p:spTgt spid="31745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2" presetClass="entr" presetSubtype="2" fill="hold" grpId="0" nodeType="afterEffect">
                                  <p:stCondLst>
                                    <p:cond delay="0"/>
                                  </p:stCondLst>
                                  <p:childTnLst>
                                    <p:set>
                                      <p:cBhvr>
                                        <p:cTn id="28" dur="1" fill="hold">
                                          <p:stCondLst>
                                            <p:cond delay="0"/>
                                          </p:stCondLst>
                                        </p:cTn>
                                        <p:tgtEl>
                                          <p:spTgt spid="317453"/>
                                        </p:tgtEl>
                                        <p:attrNameLst>
                                          <p:attrName>style.visibility</p:attrName>
                                        </p:attrNameLst>
                                      </p:cBhvr>
                                      <p:to>
                                        <p:strVal val="visible"/>
                                      </p:to>
                                    </p:set>
                                    <p:animEffect transition="in" filter="wipe(right)">
                                      <p:cBhvr>
                                        <p:cTn id="29" dur="500"/>
                                        <p:tgtEl>
                                          <p:spTgt spid="317453"/>
                                        </p:tgtEl>
                                      </p:cBhvr>
                                    </p:animEffect>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317454"/>
                                        </p:tgtEl>
                                        <p:attrNameLst>
                                          <p:attrName>style.visibility</p:attrName>
                                        </p:attrNameLst>
                                      </p:cBhvr>
                                      <p:to>
                                        <p:strVal val="visible"/>
                                      </p:to>
                                    </p:set>
                                    <p:animEffect transition="in" filter="wipe(down)">
                                      <p:cBhvr>
                                        <p:cTn id="33" dur="500"/>
                                        <p:tgtEl>
                                          <p:spTgt spid="317454"/>
                                        </p:tgtEl>
                                      </p:cBhvr>
                                    </p:animEffect>
                                  </p:childTnLst>
                                </p:cTn>
                              </p:par>
                              <p:par>
                                <p:cTn id="34" presetID="10" presetClass="entr" presetSubtype="0" fill="hold" nodeType="withEffect">
                                  <p:stCondLst>
                                    <p:cond delay="0"/>
                                  </p:stCondLst>
                                  <p:childTnLst>
                                    <p:set>
                                      <p:cBhvr>
                                        <p:cTn id="35" dur="1" fill="hold">
                                          <p:stCondLst>
                                            <p:cond delay="0"/>
                                          </p:stCondLst>
                                        </p:cTn>
                                        <p:tgtEl>
                                          <p:spTgt spid="317466"/>
                                        </p:tgtEl>
                                        <p:attrNameLst>
                                          <p:attrName>style.visibility</p:attrName>
                                        </p:attrNameLst>
                                      </p:cBhvr>
                                      <p:to>
                                        <p:strVal val="visible"/>
                                      </p:to>
                                    </p:set>
                                    <p:animEffect transition="in" filter="fade">
                                      <p:cBhvr>
                                        <p:cTn id="36" dur="2000"/>
                                        <p:tgtEl>
                                          <p:spTgt spid="31746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17455"/>
                                        </p:tgtEl>
                                        <p:attrNameLst>
                                          <p:attrName>style.visibility</p:attrName>
                                        </p:attrNameLst>
                                      </p:cBhvr>
                                      <p:to>
                                        <p:strVal val="visible"/>
                                      </p:to>
                                    </p:set>
                                    <p:anim calcmode="lin" valueType="num">
                                      <p:cBhvr additive="base">
                                        <p:cTn id="41" dur="500" fill="hold"/>
                                        <p:tgtEl>
                                          <p:spTgt spid="317455"/>
                                        </p:tgtEl>
                                        <p:attrNameLst>
                                          <p:attrName>ppt_x</p:attrName>
                                        </p:attrNameLst>
                                      </p:cBhvr>
                                      <p:tavLst>
                                        <p:tav tm="0">
                                          <p:val>
                                            <p:strVal val="#ppt_x"/>
                                          </p:val>
                                        </p:tav>
                                        <p:tav tm="100000">
                                          <p:val>
                                            <p:strVal val="#ppt_x"/>
                                          </p:val>
                                        </p:tav>
                                      </p:tavLst>
                                    </p:anim>
                                    <p:anim calcmode="lin" valueType="num">
                                      <p:cBhvr additive="base">
                                        <p:cTn id="42" dur="500" fill="hold"/>
                                        <p:tgtEl>
                                          <p:spTgt spid="31745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17456"/>
                                        </p:tgtEl>
                                        <p:attrNameLst>
                                          <p:attrName>style.visibility</p:attrName>
                                        </p:attrNameLst>
                                      </p:cBhvr>
                                      <p:to>
                                        <p:strVal val="visible"/>
                                      </p:to>
                                    </p:set>
                                    <p:animEffect transition="in" filter="wipe(left)">
                                      <p:cBhvr>
                                        <p:cTn id="47" dur="500"/>
                                        <p:tgtEl>
                                          <p:spTgt spid="317456"/>
                                        </p:tgtEl>
                                      </p:cBhvr>
                                    </p:animEffect>
                                  </p:childTnLst>
                                </p:cTn>
                              </p:par>
                            </p:childTnLst>
                          </p:cTn>
                        </p:par>
                        <p:par>
                          <p:cTn id="48" fill="hold">
                            <p:stCondLst>
                              <p:cond delay="500"/>
                            </p:stCondLst>
                            <p:childTnLst>
                              <p:par>
                                <p:cTn id="49" presetID="2" presetClass="entr" presetSubtype="2" fill="hold" grpId="0" nodeType="afterEffect">
                                  <p:stCondLst>
                                    <p:cond delay="0"/>
                                  </p:stCondLst>
                                  <p:childTnLst>
                                    <p:set>
                                      <p:cBhvr>
                                        <p:cTn id="50" dur="1" fill="hold">
                                          <p:stCondLst>
                                            <p:cond delay="0"/>
                                          </p:stCondLst>
                                        </p:cTn>
                                        <p:tgtEl>
                                          <p:spTgt spid="317457"/>
                                        </p:tgtEl>
                                        <p:attrNameLst>
                                          <p:attrName>style.visibility</p:attrName>
                                        </p:attrNameLst>
                                      </p:cBhvr>
                                      <p:to>
                                        <p:strVal val="visible"/>
                                      </p:to>
                                    </p:set>
                                    <p:anim calcmode="lin" valueType="num">
                                      <p:cBhvr additive="base">
                                        <p:cTn id="51" dur="500" fill="hold"/>
                                        <p:tgtEl>
                                          <p:spTgt spid="317457"/>
                                        </p:tgtEl>
                                        <p:attrNameLst>
                                          <p:attrName>ppt_x</p:attrName>
                                        </p:attrNameLst>
                                      </p:cBhvr>
                                      <p:tavLst>
                                        <p:tav tm="0">
                                          <p:val>
                                            <p:strVal val="1+#ppt_w/2"/>
                                          </p:val>
                                        </p:tav>
                                        <p:tav tm="100000">
                                          <p:val>
                                            <p:strVal val="#ppt_x"/>
                                          </p:val>
                                        </p:tav>
                                      </p:tavLst>
                                    </p:anim>
                                    <p:anim calcmode="lin" valueType="num">
                                      <p:cBhvr additive="base">
                                        <p:cTn id="52" dur="500" fill="hold"/>
                                        <p:tgtEl>
                                          <p:spTgt spid="317457"/>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17467"/>
                                        </p:tgtEl>
                                        <p:attrNameLst>
                                          <p:attrName>style.visibility</p:attrName>
                                        </p:attrNameLst>
                                      </p:cBhvr>
                                      <p:to>
                                        <p:strVal val="visible"/>
                                      </p:to>
                                    </p:set>
                                    <p:animEffect transition="in" filter="fade">
                                      <p:cBhvr>
                                        <p:cTn id="63" dur="2000"/>
                                        <p:tgtEl>
                                          <p:spTgt spid="317467"/>
                                        </p:tgtEl>
                                      </p:cBhvr>
                                    </p:animEffect>
                                  </p:childTnLst>
                                </p:cTn>
                              </p:par>
                            </p:childTnLst>
                          </p:cTn>
                        </p:par>
                        <p:par>
                          <p:cTn id="64" fill="hold">
                            <p:stCondLst>
                              <p:cond delay="2000"/>
                            </p:stCondLst>
                            <p:childTnLst>
                              <p:par>
                                <p:cTn id="65" presetID="22" presetClass="entr" presetSubtype="8"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317468"/>
                                        </p:tgtEl>
                                        <p:attrNameLst>
                                          <p:attrName>style.visibility</p:attrName>
                                        </p:attrNameLst>
                                      </p:cBhvr>
                                      <p:to>
                                        <p:strVal val="visible"/>
                                      </p:to>
                                    </p:set>
                                    <p:animEffect transition="in" filter="wipe(up)">
                                      <p:cBhvr>
                                        <p:cTn id="72" dur="500"/>
                                        <p:tgtEl>
                                          <p:spTgt spid="317468"/>
                                        </p:tgtEl>
                                      </p:cBhvr>
                                    </p:animEffect>
                                  </p:childTnLst>
                                </p:cTn>
                              </p:par>
                            </p:childTnLst>
                          </p:cTn>
                        </p:par>
                        <p:par>
                          <p:cTn id="73" fill="hold">
                            <p:stCondLst>
                              <p:cond delay="500"/>
                            </p:stCondLst>
                            <p:childTnLst>
                              <p:par>
                                <p:cTn id="74" presetID="22" presetClass="entr" presetSubtype="2" fill="hold" grpId="0" nodeType="afterEffect">
                                  <p:stCondLst>
                                    <p:cond delay="0"/>
                                  </p:stCondLst>
                                  <p:childTnLst>
                                    <p:set>
                                      <p:cBhvr>
                                        <p:cTn id="75" dur="1" fill="hold">
                                          <p:stCondLst>
                                            <p:cond delay="0"/>
                                          </p:stCondLst>
                                        </p:cTn>
                                        <p:tgtEl>
                                          <p:spTgt spid="317469"/>
                                        </p:tgtEl>
                                        <p:attrNameLst>
                                          <p:attrName>style.visibility</p:attrName>
                                        </p:attrNameLst>
                                      </p:cBhvr>
                                      <p:to>
                                        <p:strVal val="visible"/>
                                      </p:to>
                                    </p:set>
                                    <p:animEffect transition="in" filter="wipe(right)">
                                      <p:cBhvr>
                                        <p:cTn id="76" dur="500"/>
                                        <p:tgtEl>
                                          <p:spTgt spid="31746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17470"/>
                                        </p:tgtEl>
                                        <p:attrNameLst>
                                          <p:attrName>style.visibility</p:attrName>
                                        </p:attrNameLst>
                                      </p:cBhvr>
                                      <p:to>
                                        <p:strVal val="visible"/>
                                      </p:to>
                                    </p:set>
                                    <p:animEffect transition="in" filter="fade">
                                      <p:cBhvr>
                                        <p:cTn id="81" dur="2000"/>
                                        <p:tgtEl>
                                          <p:spTgt spid="317470"/>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317470"/>
                                        </p:tgtEl>
                                        <p:attrNameLst>
                                          <p:attrName>style.visibility</p:attrName>
                                        </p:attrNameLst>
                                      </p:cBhvr>
                                      <p:to>
                                        <p:strVal val="visible"/>
                                      </p:to>
                                    </p:set>
                                    <p:anim calcmode="lin" valueType="num">
                                      <p:cBhvr additive="base">
                                        <p:cTn id="86" dur="500" fill="hold"/>
                                        <p:tgtEl>
                                          <p:spTgt spid="317470"/>
                                        </p:tgtEl>
                                        <p:attrNameLst>
                                          <p:attrName>ppt_x</p:attrName>
                                        </p:attrNameLst>
                                      </p:cBhvr>
                                      <p:tavLst>
                                        <p:tav tm="0">
                                          <p:val>
                                            <p:strVal val="#ppt_x"/>
                                          </p:val>
                                        </p:tav>
                                        <p:tav tm="100000">
                                          <p:val>
                                            <p:strVal val="#ppt_x"/>
                                          </p:val>
                                        </p:tav>
                                      </p:tavLst>
                                    </p:anim>
                                    <p:anim calcmode="lin" valueType="num">
                                      <p:cBhvr additive="base">
                                        <p:cTn id="87" dur="500" fill="hold"/>
                                        <p:tgtEl>
                                          <p:spTgt spid="3174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4" grpId="0" animBg="1"/>
      <p:bldP spid="317452" grpId="0" animBg="1"/>
      <p:bldP spid="317453" grpId="0" animBg="1"/>
      <p:bldP spid="317454" grpId="0" animBg="1"/>
      <p:bldP spid="317455" grpId="0"/>
      <p:bldP spid="317456" grpId="0" animBg="1"/>
      <p:bldP spid="317457" grpId="0" animBg="1"/>
      <p:bldP spid="317468" grpId="0" animBg="1"/>
      <p:bldP spid="31746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395288" y="188913"/>
            <a:ext cx="8229600" cy="1371600"/>
          </a:xfrm>
        </p:spPr>
        <p:txBody>
          <a:bodyPr/>
          <a:lstStyle/>
          <a:p>
            <a:pPr eaLnBrk="1" hangingPunct="1"/>
            <a:r>
              <a:rPr lang="el-GR" altLang="zh-CN" smtClean="0">
                <a:cs typeface="Arial" charset="0"/>
              </a:rPr>
              <a:t>Δ</a:t>
            </a:r>
            <a:r>
              <a:rPr lang="en-US" altLang="zh-CN" smtClean="0">
                <a:cs typeface="Arial" charset="0"/>
              </a:rPr>
              <a:t>M</a:t>
            </a:r>
            <a:r>
              <a:rPr lang="zh-CN" altLang="en-US" smtClean="0">
                <a:cs typeface="Arial" charset="0"/>
              </a:rPr>
              <a:t>系统的接收原理</a:t>
            </a:r>
          </a:p>
        </p:txBody>
      </p:sp>
      <p:sp>
        <p:nvSpPr>
          <p:cNvPr id="28676" name="Rectangle 3"/>
          <p:cNvSpPr>
            <a:spLocks noGrp="1" noChangeArrowheads="1"/>
          </p:cNvSpPr>
          <p:nvPr>
            <p:ph idx="1"/>
          </p:nvPr>
        </p:nvSpPr>
        <p:spPr>
          <a:xfrm>
            <a:off x="250825" y="1341438"/>
            <a:ext cx="8229600" cy="3886200"/>
          </a:xfrm>
        </p:spPr>
        <p:txBody>
          <a:bodyPr/>
          <a:lstStyle/>
          <a:p>
            <a:pPr eaLnBrk="1" hangingPunct="1"/>
            <a:r>
              <a:rPr lang="el-GR" altLang="zh-CN" smtClean="0">
                <a:cs typeface="Arial" charset="0"/>
              </a:rPr>
              <a:t>Δ</a:t>
            </a:r>
            <a:r>
              <a:rPr lang="en-US" altLang="zh-CN" smtClean="0">
                <a:cs typeface="Arial" charset="0"/>
              </a:rPr>
              <a:t>M</a:t>
            </a:r>
            <a:r>
              <a:rPr lang="zh-CN" altLang="en-US" smtClean="0">
                <a:cs typeface="Arial" charset="0"/>
              </a:rPr>
              <a:t>系统的接收器是非常简单的</a:t>
            </a:r>
            <a:r>
              <a:rPr lang="en-US" altLang="zh-CN" smtClean="0">
                <a:cs typeface="Arial" charset="0"/>
              </a:rPr>
              <a:t>,</a:t>
            </a:r>
            <a:r>
              <a:rPr lang="zh-CN" altLang="en-US" smtClean="0">
                <a:cs typeface="Arial" charset="0"/>
              </a:rPr>
              <a:t>这正是</a:t>
            </a:r>
            <a:r>
              <a:rPr lang="el-GR" altLang="zh-CN" smtClean="0">
                <a:cs typeface="Arial" charset="0"/>
              </a:rPr>
              <a:t>Δ</a:t>
            </a:r>
            <a:r>
              <a:rPr lang="en-US" altLang="zh-CN" smtClean="0">
                <a:cs typeface="Arial" charset="0"/>
              </a:rPr>
              <a:t>M</a:t>
            </a:r>
            <a:r>
              <a:rPr lang="zh-CN" altLang="en-US" smtClean="0">
                <a:cs typeface="Arial" charset="0"/>
              </a:rPr>
              <a:t>系统目前还在广泛使用的原因</a:t>
            </a:r>
          </a:p>
        </p:txBody>
      </p:sp>
      <p:grpSp>
        <p:nvGrpSpPr>
          <p:cNvPr id="2" name="Group 18"/>
          <p:cNvGrpSpPr>
            <a:grpSpLocks/>
          </p:cNvGrpSpPr>
          <p:nvPr/>
        </p:nvGrpSpPr>
        <p:grpSpPr bwMode="auto">
          <a:xfrm>
            <a:off x="1258888" y="3933825"/>
            <a:ext cx="4857750" cy="431800"/>
            <a:chOff x="761" y="1752"/>
            <a:chExt cx="4035" cy="272"/>
          </a:xfrm>
        </p:grpSpPr>
        <p:sp>
          <p:nvSpPr>
            <p:cNvPr id="28715" name="Rectangle 5"/>
            <p:cNvSpPr>
              <a:spLocks noChangeArrowheads="1"/>
            </p:cNvSpPr>
            <p:nvPr/>
          </p:nvSpPr>
          <p:spPr bwMode="auto">
            <a:xfrm>
              <a:off x="761" y="1755"/>
              <a:ext cx="282" cy="269"/>
            </a:xfrm>
            <a:prstGeom prst="rect">
              <a:avLst/>
            </a:prstGeom>
            <a:noFill/>
            <a:ln w="9525">
              <a:noFill/>
              <a:miter lim="800000"/>
              <a:headEnd/>
              <a:tailEnd/>
            </a:ln>
          </p:spPr>
          <p:txBody>
            <a:bodyPr wrap="none">
              <a:spAutoFit/>
            </a:bodyPr>
            <a:lstStyle/>
            <a:p>
              <a:r>
                <a:rPr lang="en-US" altLang="zh-CN" sz="2200" b="1"/>
                <a:t>1</a:t>
              </a:r>
            </a:p>
          </p:txBody>
        </p:sp>
        <p:sp>
          <p:nvSpPr>
            <p:cNvPr id="28716" name="Rectangle 8"/>
            <p:cNvSpPr>
              <a:spLocks noChangeArrowheads="1"/>
            </p:cNvSpPr>
            <p:nvPr/>
          </p:nvSpPr>
          <p:spPr bwMode="auto">
            <a:xfrm>
              <a:off x="1139" y="1752"/>
              <a:ext cx="360" cy="269"/>
            </a:xfrm>
            <a:prstGeom prst="rect">
              <a:avLst/>
            </a:prstGeom>
            <a:noFill/>
            <a:ln w="9525">
              <a:noFill/>
              <a:miter lim="800000"/>
              <a:headEnd/>
              <a:tailEnd/>
            </a:ln>
          </p:spPr>
          <p:txBody>
            <a:bodyPr wrap="none">
              <a:spAutoFit/>
            </a:bodyPr>
            <a:lstStyle/>
            <a:p>
              <a:r>
                <a:rPr lang="en-US" altLang="zh-CN" sz="2200" b="1"/>
                <a:t>-1</a:t>
              </a:r>
            </a:p>
          </p:txBody>
        </p:sp>
        <p:sp>
          <p:nvSpPr>
            <p:cNvPr id="28717" name="Rectangle 9"/>
            <p:cNvSpPr>
              <a:spLocks noChangeArrowheads="1"/>
            </p:cNvSpPr>
            <p:nvPr/>
          </p:nvSpPr>
          <p:spPr bwMode="auto">
            <a:xfrm>
              <a:off x="1472" y="1752"/>
              <a:ext cx="282" cy="269"/>
            </a:xfrm>
            <a:prstGeom prst="rect">
              <a:avLst/>
            </a:prstGeom>
            <a:noFill/>
            <a:ln w="9525">
              <a:noFill/>
              <a:miter lim="800000"/>
              <a:headEnd/>
              <a:tailEnd/>
            </a:ln>
          </p:spPr>
          <p:txBody>
            <a:bodyPr wrap="none">
              <a:spAutoFit/>
            </a:bodyPr>
            <a:lstStyle/>
            <a:p>
              <a:r>
                <a:rPr lang="en-US" altLang="zh-CN" sz="2200" b="1"/>
                <a:t>1</a:t>
              </a:r>
            </a:p>
          </p:txBody>
        </p:sp>
        <p:sp>
          <p:nvSpPr>
            <p:cNvPr id="28718" name="Rectangle 10"/>
            <p:cNvSpPr>
              <a:spLocks noChangeArrowheads="1"/>
            </p:cNvSpPr>
            <p:nvPr/>
          </p:nvSpPr>
          <p:spPr bwMode="auto">
            <a:xfrm>
              <a:off x="1835" y="1752"/>
              <a:ext cx="330" cy="269"/>
            </a:xfrm>
            <a:prstGeom prst="rect">
              <a:avLst/>
            </a:prstGeom>
            <a:noFill/>
            <a:ln w="9525">
              <a:noFill/>
              <a:miter lim="800000"/>
              <a:headEnd/>
              <a:tailEnd/>
            </a:ln>
          </p:spPr>
          <p:txBody>
            <a:bodyPr>
              <a:spAutoFit/>
            </a:bodyPr>
            <a:lstStyle/>
            <a:p>
              <a:r>
                <a:rPr lang="en-US" altLang="zh-CN" sz="2200" b="1"/>
                <a:t>1</a:t>
              </a:r>
            </a:p>
          </p:txBody>
        </p:sp>
        <p:sp>
          <p:nvSpPr>
            <p:cNvPr id="28719" name="Rectangle 11"/>
            <p:cNvSpPr>
              <a:spLocks noChangeArrowheads="1"/>
            </p:cNvSpPr>
            <p:nvPr/>
          </p:nvSpPr>
          <p:spPr bwMode="auto">
            <a:xfrm>
              <a:off x="2200" y="1752"/>
              <a:ext cx="282" cy="269"/>
            </a:xfrm>
            <a:prstGeom prst="rect">
              <a:avLst/>
            </a:prstGeom>
            <a:noFill/>
            <a:ln w="9525">
              <a:noFill/>
              <a:miter lim="800000"/>
              <a:headEnd/>
              <a:tailEnd/>
            </a:ln>
          </p:spPr>
          <p:txBody>
            <a:bodyPr wrap="none">
              <a:spAutoFit/>
            </a:bodyPr>
            <a:lstStyle/>
            <a:p>
              <a:r>
                <a:rPr lang="en-US" altLang="zh-CN" sz="2200" b="1"/>
                <a:t>1</a:t>
              </a:r>
            </a:p>
          </p:txBody>
        </p:sp>
        <p:sp>
          <p:nvSpPr>
            <p:cNvPr id="28720" name="Rectangle 12"/>
            <p:cNvSpPr>
              <a:spLocks noChangeArrowheads="1"/>
            </p:cNvSpPr>
            <p:nvPr/>
          </p:nvSpPr>
          <p:spPr bwMode="auto">
            <a:xfrm>
              <a:off x="2607" y="1755"/>
              <a:ext cx="360" cy="269"/>
            </a:xfrm>
            <a:prstGeom prst="rect">
              <a:avLst/>
            </a:prstGeom>
            <a:noFill/>
            <a:ln w="9525">
              <a:noFill/>
              <a:miter lim="800000"/>
              <a:headEnd/>
              <a:tailEnd/>
            </a:ln>
          </p:spPr>
          <p:txBody>
            <a:bodyPr wrap="none">
              <a:spAutoFit/>
            </a:bodyPr>
            <a:lstStyle/>
            <a:p>
              <a:r>
                <a:rPr lang="en-US" altLang="zh-CN" sz="2200" b="1"/>
                <a:t>-1</a:t>
              </a:r>
            </a:p>
          </p:txBody>
        </p:sp>
        <p:sp>
          <p:nvSpPr>
            <p:cNvPr id="28721" name="Rectangle 13"/>
            <p:cNvSpPr>
              <a:spLocks noChangeArrowheads="1"/>
            </p:cNvSpPr>
            <p:nvPr/>
          </p:nvSpPr>
          <p:spPr bwMode="auto">
            <a:xfrm>
              <a:off x="2968" y="1752"/>
              <a:ext cx="283" cy="269"/>
            </a:xfrm>
            <a:prstGeom prst="rect">
              <a:avLst/>
            </a:prstGeom>
            <a:noFill/>
            <a:ln w="9525">
              <a:noFill/>
              <a:miter lim="800000"/>
              <a:headEnd/>
              <a:tailEnd/>
            </a:ln>
          </p:spPr>
          <p:txBody>
            <a:bodyPr wrap="none">
              <a:spAutoFit/>
            </a:bodyPr>
            <a:lstStyle/>
            <a:p>
              <a:r>
                <a:rPr lang="en-US" altLang="zh-CN" sz="2200" b="1"/>
                <a:t>1</a:t>
              </a:r>
            </a:p>
          </p:txBody>
        </p:sp>
        <p:sp>
          <p:nvSpPr>
            <p:cNvPr id="28722" name="Rectangle 14"/>
            <p:cNvSpPr>
              <a:spLocks noChangeArrowheads="1"/>
            </p:cNvSpPr>
            <p:nvPr/>
          </p:nvSpPr>
          <p:spPr bwMode="auto">
            <a:xfrm>
              <a:off x="3287" y="1752"/>
              <a:ext cx="283" cy="269"/>
            </a:xfrm>
            <a:prstGeom prst="rect">
              <a:avLst/>
            </a:prstGeom>
            <a:noFill/>
            <a:ln w="9525">
              <a:noFill/>
              <a:miter lim="800000"/>
              <a:headEnd/>
              <a:tailEnd/>
            </a:ln>
          </p:spPr>
          <p:txBody>
            <a:bodyPr wrap="none">
              <a:spAutoFit/>
            </a:bodyPr>
            <a:lstStyle/>
            <a:p>
              <a:r>
                <a:rPr lang="en-US" altLang="zh-CN" sz="2200" b="1"/>
                <a:t>1</a:t>
              </a:r>
            </a:p>
          </p:txBody>
        </p:sp>
        <p:sp>
          <p:nvSpPr>
            <p:cNvPr id="28723" name="Rectangle 15"/>
            <p:cNvSpPr>
              <a:spLocks noChangeArrowheads="1"/>
            </p:cNvSpPr>
            <p:nvPr/>
          </p:nvSpPr>
          <p:spPr bwMode="auto">
            <a:xfrm>
              <a:off x="3619" y="1752"/>
              <a:ext cx="307" cy="269"/>
            </a:xfrm>
            <a:prstGeom prst="rect">
              <a:avLst/>
            </a:prstGeom>
            <a:noFill/>
            <a:ln w="9525">
              <a:noFill/>
              <a:miter lim="800000"/>
              <a:headEnd/>
              <a:tailEnd/>
            </a:ln>
          </p:spPr>
          <p:txBody>
            <a:bodyPr>
              <a:spAutoFit/>
            </a:bodyPr>
            <a:lstStyle/>
            <a:p>
              <a:r>
                <a:rPr lang="en-US" altLang="zh-CN" sz="2200" b="1"/>
                <a:t>1</a:t>
              </a:r>
            </a:p>
          </p:txBody>
        </p:sp>
        <p:sp>
          <p:nvSpPr>
            <p:cNvPr id="28724" name="Rectangle 16"/>
            <p:cNvSpPr>
              <a:spLocks noChangeArrowheads="1"/>
            </p:cNvSpPr>
            <p:nvPr/>
          </p:nvSpPr>
          <p:spPr bwMode="auto">
            <a:xfrm>
              <a:off x="4058" y="1752"/>
              <a:ext cx="360" cy="269"/>
            </a:xfrm>
            <a:prstGeom prst="rect">
              <a:avLst/>
            </a:prstGeom>
            <a:noFill/>
            <a:ln w="9525">
              <a:noFill/>
              <a:miter lim="800000"/>
              <a:headEnd/>
              <a:tailEnd/>
            </a:ln>
          </p:spPr>
          <p:txBody>
            <a:bodyPr wrap="none">
              <a:spAutoFit/>
            </a:bodyPr>
            <a:lstStyle/>
            <a:p>
              <a:r>
                <a:rPr lang="en-US" altLang="zh-CN" sz="2200" b="1"/>
                <a:t>-1</a:t>
              </a:r>
            </a:p>
          </p:txBody>
        </p:sp>
        <p:sp>
          <p:nvSpPr>
            <p:cNvPr id="28725" name="Rectangle 17"/>
            <p:cNvSpPr>
              <a:spLocks noChangeArrowheads="1"/>
            </p:cNvSpPr>
            <p:nvPr/>
          </p:nvSpPr>
          <p:spPr bwMode="auto">
            <a:xfrm>
              <a:off x="4436" y="1755"/>
              <a:ext cx="360" cy="269"/>
            </a:xfrm>
            <a:prstGeom prst="rect">
              <a:avLst/>
            </a:prstGeom>
            <a:noFill/>
            <a:ln w="9525">
              <a:noFill/>
              <a:miter lim="800000"/>
              <a:headEnd/>
              <a:tailEnd/>
            </a:ln>
          </p:spPr>
          <p:txBody>
            <a:bodyPr wrap="none">
              <a:spAutoFit/>
            </a:bodyPr>
            <a:lstStyle/>
            <a:p>
              <a:r>
                <a:rPr lang="en-US" altLang="zh-CN" sz="2200" b="1"/>
                <a:t>-1</a:t>
              </a:r>
            </a:p>
          </p:txBody>
        </p:sp>
      </p:grpSp>
      <p:grpSp>
        <p:nvGrpSpPr>
          <p:cNvPr id="3" name="Group 19"/>
          <p:cNvGrpSpPr>
            <a:grpSpLocks/>
          </p:cNvGrpSpPr>
          <p:nvPr/>
        </p:nvGrpSpPr>
        <p:grpSpPr bwMode="auto">
          <a:xfrm>
            <a:off x="539750" y="2636838"/>
            <a:ext cx="2016125" cy="720725"/>
            <a:chOff x="3334" y="1570"/>
            <a:chExt cx="861" cy="318"/>
          </a:xfrm>
        </p:grpSpPr>
        <p:sp>
          <p:nvSpPr>
            <p:cNvPr id="28714" name="Line 20"/>
            <p:cNvSpPr>
              <a:spLocks noChangeShapeType="1"/>
            </p:cNvSpPr>
            <p:nvPr/>
          </p:nvSpPr>
          <p:spPr bwMode="auto">
            <a:xfrm>
              <a:off x="3334" y="1888"/>
              <a:ext cx="861" cy="0"/>
            </a:xfrm>
            <a:prstGeom prst="line">
              <a:avLst/>
            </a:prstGeom>
            <a:noFill/>
            <a:ln w="38100">
              <a:solidFill>
                <a:schemeClr val="tx1"/>
              </a:solidFill>
              <a:round/>
              <a:headEnd/>
              <a:tailEnd type="triangle" w="med" len="med"/>
            </a:ln>
          </p:spPr>
          <p:txBody>
            <a:bodyPr/>
            <a:lstStyle/>
            <a:p>
              <a:endParaRPr lang="zh-CN" altLang="en-US"/>
            </a:p>
          </p:txBody>
        </p:sp>
        <p:graphicFrame>
          <p:nvGraphicFramePr>
            <p:cNvPr id="28674" name="Object 21"/>
            <p:cNvGraphicFramePr>
              <a:graphicFrameLocks noChangeAspect="1"/>
            </p:cNvGraphicFramePr>
            <p:nvPr/>
          </p:nvGraphicFramePr>
          <p:xfrm>
            <a:off x="3424" y="1570"/>
            <a:ext cx="607" cy="216"/>
          </p:xfrm>
          <a:graphic>
            <a:graphicData uri="http://schemas.openxmlformats.org/presentationml/2006/ole">
              <mc:AlternateContent xmlns:mc="http://schemas.openxmlformats.org/markup-compatibility/2006">
                <mc:Choice xmlns:v="urn:schemas-microsoft-com:vml" Requires="v">
                  <p:oleObj spid="_x0000_s22537" name="公式" r:id="rId3" imgW="571320" imgH="203040" progId="Equation.3">
                    <p:embed/>
                  </p:oleObj>
                </mc:Choice>
                <mc:Fallback>
                  <p:oleObj name="公式" r:id="rId3" imgW="571320" imgH="20304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 y="1570"/>
                          <a:ext cx="607" cy="2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18486" name="Rectangle 22"/>
          <p:cNvSpPr>
            <a:spLocks noChangeArrowheads="1"/>
          </p:cNvSpPr>
          <p:nvPr/>
        </p:nvSpPr>
        <p:spPr bwMode="auto">
          <a:xfrm>
            <a:off x="2555875" y="2997200"/>
            <a:ext cx="1296988" cy="647700"/>
          </a:xfrm>
          <a:prstGeom prst="rect">
            <a:avLst/>
          </a:prstGeom>
          <a:solidFill>
            <a:schemeClr val="bg1"/>
          </a:solidFill>
          <a:ln w="9525">
            <a:solidFill>
              <a:schemeClr val="tx1"/>
            </a:solidFill>
            <a:miter lim="800000"/>
            <a:headEnd/>
            <a:tailEnd/>
          </a:ln>
        </p:spPr>
        <p:txBody>
          <a:bodyPr wrap="none" anchor="ctr"/>
          <a:lstStyle/>
          <a:p>
            <a:pPr algn="ctr"/>
            <a:r>
              <a:rPr lang="zh-CN" altLang="en-US" sz="2800"/>
              <a:t>积分器</a:t>
            </a:r>
          </a:p>
        </p:txBody>
      </p:sp>
      <p:sp>
        <p:nvSpPr>
          <p:cNvPr id="318490" name="Text Box 26"/>
          <p:cNvSpPr txBox="1">
            <a:spLocks noChangeArrowheads="1"/>
          </p:cNvSpPr>
          <p:nvPr/>
        </p:nvSpPr>
        <p:spPr bwMode="auto">
          <a:xfrm>
            <a:off x="2339975" y="2492375"/>
            <a:ext cx="3097213" cy="427038"/>
          </a:xfrm>
          <a:prstGeom prst="rect">
            <a:avLst/>
          </a:prstGeom>
          <a:noFill/>
          <a:ln w="9525">
            <a:noFill/>
            <a:miter lim="800000"/>
            <a:headEnd/>
            <a:tailEnd/>
          </a:ln>
        </p:spPr>
        <p:txBody>
          <a:bodyPr>
            <a:spAutoFit/>
          </a:bodyPr>
          <a:lstStyle/>
          <a:p>
            <a:pPr>
              <a:spcBef>
                <a:spcPct val="50000"/>
              </a:spcBef>
            </a:pPr>
            <a:r>
              <a:rPr lang="zh-CN" altLang="en-US" sz="2200" b="1"/>
              <a:t>积分器的初始状态为</a:t>
            </a:r>
            <a:r>
              <a:rPr lang="en-US" altLang="zh-CN" sz="2200" b="1"/>
              <a:t>0</a:t>
            </a:r>
          </a:p>
        </p:txBody>
      </p:sp>
      <p:grpSp>
        <p:nvGrpSpPr>
          <p:cNvPr id="4" name="Group 28"/>
          <p:cNvGrpSpPr>
            <a:grpSpLocks/>
          </p:cNvGrpSpPr>
          <p:nvPr/>
        </p:nvGrpSpPr>
        <p:grpSpPr bwMode="auto">
          <a:xfrm>
            <a:off x="1258888" y="4508500"/>
            <a:ext cx="5683250" cy="2176463"/>
            <a:chOff x="793" y="2840"/>
            <a:chExt cx="3580" cy="1371"/>
          </a:xfrm>
        </p:grpSpPr>
        <p:sp>
          <p:nvSpPr>
            <p:cNvPr id="28710" name="Line 23"/>
            <p:cNvSpPr>
              <a:spLocks noChangeShapeType="1"/>
            </p:cNvSpPr>
            <p:nvPr/>
          </p:nvSpPr>
          <p:spPr bwMode="auto">
            <a:xfrm>
              <a:off x="793" y="4156"/>
              <a:ext cx="3357" cy="0"/>
            </a:xfrm>
            <a:prstGeom prst="line">
              <a:avLst/>
            </a:prstGeom>
            <a:noFill/>
            <a:ln w="38100">
              <a:solidFill>
                <a:schemeClr val="tx1"/>
              </a:solidFill>
              <a:round/>
              <a:headEnd/>
              <a:tailEnd type="triangle" w="med" len="med"/>
            </a:ln>
          </p:spPr>
          <p:txBody>
            <a:bodyPr/>
            <a:lstStyle/>
            <a:p>
              <a:endParaRPr lang="zh-CN" altLang="en-US"/>
            </a:p>
          </p:txBody>
        </p:sp>
        <p:sp>
          <p:nvSpPr>
            <p:cNvPr id="28711" name="Rectangle 24"/>
            <p:cNvSpPr>
              <a:spLocks noChangeArrowheads="1"/>
            </p:cNvSpPr>
            <p:nvPr/>
          </p:nvSpPr>
          <p:spPr bwMode="auto">
            <a:xfrm>
              <a:off x="4195" y="3884"/>
              <a:ext cx="178" cy="327"/>
            </a:xfrm>
            <a:prstGeom prst="rect">
              <a:avLst/>
            </a:prstGeom>
            <a:noFill/>
            <a:ln w="9525">
              <a:noFill/>
              <a:miter lim="800000"/>
              <a:headEnd/>
              <a:tailEnd/>
            </a:ln>
          </p:spPr>
          <p:txBody>
            <a:bodyPr>
              <a:spAutoFit/>
            </a:bodyPr>
            <a:lstStyle/>
            <a:p>
              <a:r>
                <a:rPr lang="en-US" altLang="zh-CN" sz="2800" i="1"/>
                <a:t>t</a:t>
              </a:r>
            </a:p>
          </p:txBody>
        </p:sp>
        <p:sp>
          <p:nvSpPr>
            <p:cNvPr id="28712" name="Line 25"/>
            <p:cNvSpPr>
              <a:spLocks noChangeShapeType="1"/>
            </p:cNvSpPr>
            <p:nvPr/>
          </p:nvSpPr>
          <p:spPr bwMode="auto">
            <a:xfrm flipV="1">
              <a:off x="793" y="2840"/>
              <a:ext cx="0" cy="1316"/>
            </a:xfrm>
            <a:prstGeom prst="line">
              <a:avLst/>
            </a:prstGeom>
            <a:noFill/>
            <a:ln w="38100">
              <a:solidFill>
                <a:schemeClr val="tx1"/>
              </a:solidFill>
              <a:round/>
              <a:headEnd/>
              <a:tailEnd type="triangle" w="med" len="med"/>
            </a:ln>
          </p:spPr>
          <p:txBody>
            <a:bodyPr/>
            <a:lstStyle/>
            <a:p>
              <a:endParaRPr lang="zh-CN" altLang="en-US"/>
            </a:p>
          </p:txBody>
        </p:sp>
        <p:sp>
          <p:nvSpPr>
            <p:cNvPr id="28713" name="Text Box 27"/>
            <p:cNvSpPr txBox="1">
              <a:spLocks noChangeArrowheads="1"/>
            </p:cNvSpPr>
            <p:nvPr/>
          </p:nvSpPr>
          <p:spPr bwMode="auto">
            <a:xfrm>
              <a:off x="793" y="2882"/>
              <a:ext cx="907" cy="231"/>
            </a:xfrm>
            <a:prstGeom prst="rect">
              <a:avLst/>
            </a:prstGeom>
            <a:noFill/>
            <a:ln w="9525">
              <a:noFill/>
              <a:miter lim="800000"/>
              <a:headEnd/>
              <a:tailEnd/>
            </a:ln>
          </p:spPr>
          <p:txBody>
            <a:bodyPr>
              <a:spAutoFit/>
            </a:bodyPr>
            <a:lstStyle/>
            <a:p>
              <a:pPr>
                <a:spcBef>
                  <a:spcPct val="50000"/>
                </a:spcBef>
              </a:pPr>
              <a:r>
                <a:rPr lang="zh-CN" altLang="en-US" b="1"/>
                <a:t>积分器输出</a:t>
              </a:r>
            </a:p>
          </p:txBody>
        </p:sp>
      </p:grpSp>
      <p:sp>
        <p:nvSpPr>
          <p:cNvPr id="318493" name="Line 29"/>
          <p:cNvSpPr>
            <a:spLocks noChangeShapeType="1"/>
          </p:cNvSpPr>
          <p:nvPr/>
        </p:nvSpPr>
        <p:spPr bwMode="auto">
          <a:xfrm>
            <a:off x="16922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494" name="Line 30"/>
          <p:cNvSpPr>
            <a:spLocks noChangeShapeType="1"/>
          </p:cNvSpPr>
          <p:nvPr/>
        </p:nvSpPr>
        <p:spPr bwMode="auto">
          <a:xfrm flipV="1">
            <a:off x="1258888" y="6165850"/>
            <a:ext cx="433387" cy="431800"/>
          </a:xfrm>
          <a:prstGeom prst="line">
            <a:avLst/>
          </a:prstGeom>
          <a:noFill/>
          <a:ln w="57150">
            <a:solidFill>
              <a:srgbClr val="FF0000"/>
            </a:solidFill>
            <a:round/>
            <a:headEnd/>
            <a:tailEnd/>
          </a:ln>
        </p:spPr>
        <p:txBody>
          <a:bodyPr/>
          <a:lstStyle/>
          <a:p>
            <a:endParaRPr lang="zh-CN" altLang="en-US"/>
          </a:p>
        </p:txBody>
      </p:sp>
      <p:sp>
        <p:nvSpPr>
          <p:cNvPr id="318495" name="Line 31"/>
          <p:cNvSpPr>
            <a:spLocks noChangeShapeType="1"/>
          </p:cNvSpPr>
          <p:nvPr/>
        </p:nvSpPr>
        <p:spPr bwMode="auto">
          <a:xfrm>
            <a:off x="21240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496" name="Line 32"/>
          <p:cNvSpPr>
            <a:spLocks noChangeShapeType="1"/>
          </p:cNvSpPr>
          <p:nvPr/>
        </p:nvSpPr>
        <p:spPr bwMode="auto">
          <a:xfrm>
            <a:off x="1692275" y="6165850"/>
            <a:ext cx="431800" cy="431800"/>
          </a:xfrm>
          <a:prstGeom prst="line">
            <a:avLst/>
          </a:prstGeom>
          <a:noFill/>
          <a:ln w="57150">
            <a:solidFill>
              <a:srgbClr val="FF0000"/>
            </a:solidFill>
            <a:round/>
            <a:headEnd/>
            <a:tailEnd/>
          </a:ln>
        </p:spPr>
        <p:txBody>
          <a:bodyPr/>
          <a:lstStyle/>
          <a:p>
            <a:endParaRPr lang="zh-CN" altLang="en-US"/>
          </a:p>
        </p:txBody>
      </p:sp>
      <p:sp>
        <p:nvSpPr>
          <p:cNvPr id="318497" name="Line 33"/>
          <p:cNvSpPr>
            <a:spLocks noChangeShapeType="1"/>
          </p:cNvSpPr>
          <p:nvPr/>
        </p:nvSpPr>
        <p:spPr bwMode="auto">
          <a:xfrm>
            <a:off x="25558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498" name="Line 34"/>
          <p:cNvSpPr>
            <a:spLocks noChangeShapeType="1"/>
          </p:cNvSpPr>
          <p:nvPr/>
        </p:nvSpPr>
        <p:spPr bwMode="auto">
          <a:xfrm flipV="1">
            <a:off x="2124075" y="6165850"/>
            <a:ext cx="433388" cy="431800"/>
          </a:xfrm>
          <a:prstGeom prst="line">
            <a:avLst/>
          </a:prstGeom>
          <a:noFill/>
          <a:ln w="57150">
            <a:solidFill>
              <a:srgbClr val="FF0000"/>
            </a:solidFill>
            <a:round/>
            <a:headEnd/>
            <a:tailEnd/>
          </a:ln>
        </p:spPr>
        <p:txBody>
          <a:bodyPr/>
          <a:lstStyle/>
          <a:p>
            <a:endParaRPr lang="zh-CN" altLang="en-US"/>
          </a:p>
        </p:txBody>
      </p:sp>
      <p:sp>
        <p:nvSpPr>
          <p:cNvPr id="318499" name="Line 35"/>
          <p:cNvSpPr>
            <a:spLocks noChangeShapeType="1"/>
          </p:cNvSpPr>
          <p:nvPr/>
        </p:nvSpPr>
        <p:spPr bwMode="auto">
          <a:xfrm>
            <a:off x="29876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00" name="Line 36"/>
          <p:cNvSpPr>
            <a:spLocks noChangeShapeType="1"/>
          </p:cNvSpPr>
          <p:nvPr/>
        </p:nvSpPr>
        <p:spPr bwMode="auto">
          <a:xfrm flipV="1">
            <a:off x="2555875" y="5734050"/>
            <a:ext cx="433388" cy="431800"/>
          </a:xfrm>
          <a:prstGeom prst="line">
            <a:avLst/>
          </a:prstGeom>
          <a:noFill/>
          <a:ln w="57150">
            <a:solidFill>
              <a:srgbClr val="FF0000"/>
            </a:solidFill>
            <a:round/>
            <a:headEnd/>
            <a:tailEnd/>
          </a:ln>
        </p:spPr>
        <p:txBody>
          <a:bodyPr/>
          <a:lstStyle/>
          <a:p>
            <a:endParaRPr lang="zh-CN" altLang="en-US"/>
          </a:p>
        </p:txBody>
      </p:sp>
      <p:sp>
        <p:nvSpPr>
          <p:cNvPr id="318501" name="Line 37"/>
          <p:cNvSpPr>
            <a:spLocks noChangeShapeType="1"/>
          </p:cNvSpPr>
          <p:nvPr/>
        </p:nvSpPr>
        <p:spPr bwMode="auto">
          <a:xfrm>
            <a:off x="34194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03" name="Line 39"/>
          <p:cNvSpPr>
            <a:spLocks noChangeShapeType="1"/>
          </p:cNvSpPr>
          <p:nvPr/>
        </p:nvSpPr>
        <p:spPr bwMode="auto">
          <a:xfrm flipV="1">
            <a:off x="2987675" y="5300663"/>
            <a:ext cx="433388" cy="431800"/>
          </a:xfrm>
          <a:prstGeom prst="line">
            <a:avLst/>
          </a:prstGeom>
          <a:noFill/>
          <a:ln w="57150">
            <a:solidFill>
              <a:srgbClr val="FF0000"/>
            </a:solidFill>
            <a:round/>
            <a:headEnd/>
            <a:tailEnd/>
          </a:ln>
        </p:spPr>
        <p:txBody>
          <a:bodyPr/>
          <a:lstStyle/>
          <a:p>
            <a:endParaRPr lang="zh-CN" altLang="en-US"/>
          </a:p>
        </p:txBody>
      </p:sp>
      <p:sp>
        <p:nvSpPr>
          <p:cNvPr id="318504" name="Line 40"/>
          <p:cNvSpPr>
            <a:spLocks noChangeShapeType="1"/>
          </p:cNvSpPr>
          <p:nvPr/>
        </p:nvSpPr>
        <p:spPr bwMode="auto">
          <a:xfrm>
            <a:off x="3851275"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05" name="Line 41"/>
          <p:cNvSpPr>
            <a:spLocks noChangeShapeType="1"/>
          </p:cNvSpPr>
          <p:nvPr/>
        </p:nvSpPr>
        <p:spPr bwMode="auto">
          <a:xfrm>
            <a:off x="3419475" y="5300663"/>
            <a:ext cx="431800" cy="431800"/>
          </a:xfrm>
          <a:prstGeom prst="line">
            <a:avLst/>
          </a:prstGeom>
          <a:noFill/>
          <a:ln w="57150">
            <a:solidFill>
              <a:srgbClr val="FF0000"/>
            </a:solidFill>
            <a:round/>
            <a:headEnd/>
            <a:tailEnd/>
          </a:ln>
        </p:spPr>
        <p:txBody>
          <a:bodyPr/>
          <a:lstStyle/>
          <a:p>
            <a:endParaRPr lang="zh-CN" altLang="en-US"/>
          </a:p>
        </p:txBody>
      </p:sp>
      <p:sp>
        <p:nvSpPr>
          <p:cNvPr id="318506" name="Line 42"/>
          <p:cNvSpPr>
            <a:spLocks noChangeShapeType="1"/>
          </p:cNvSpPr>
          <p:nvPr/>
        </p:nvSpPr>
        <p:spPr bwMode="auto">
          <a:xfrm>
            <a:off x="4284663"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07" name="Line 43"/>
          <p:cNvSpPr>
            <a:spLocks noChangeShapeType="1"/>
          </p:cNvSpPr>
          <p:nvPr/>
        </p:nvSpPr>
        <p:spPr bwMode="auto">
          <a:xfrm flipV="1">
            <a:off x="3851275" y="5300663"/>
            <a:ext cx="433388" cy="431800"/>
          </a:xfrm>
          <a:prstGeom prst="line">
            <a:avLst/>
          </a:prstGeom>
          <a:noFill/>
          <a:ln w="57150">
            <a:solidFill>
              <a:srgbClr val="FF0000"/>
            </a:solidFill>
            <a:round/>
            <a:headEnd/>
            <a:tailEnd/>
          </a:ln>
        </p:spPr>
        <p:txBody>
          <a:bodyPr/>
          <a:lstStyle/>
          <a:p>
            <a:endParaRPr lang="zh-CN" altLang="en-US"/>
          </a:p>
        </p:txBody>
      </p:sp>
      <p:sp>
        <p:nvSpPr>
          <p:cNvPr id="318508" name="Line 44"/>
          <p:cNvSpPr>
            <a:spLocks noChangeShapeType="1"/>
          </p:cNvSpPr>
          <p:nvPr/>
        </p:nvSpPr>
        <p:spPr bwMode="auto">
          <a:xfrm>
            <a:off x="4716463"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09" name="Line 45"/>
          <p:cNvSpPr>
            <a:spLocks noChangeShapeType="1"/>
          </p:cNvSpPr>
          <p:nvPr/>
        </p:nvSpPr>
        <p:spPr bwMode="auto">
          <a:xfrm flipV="1">
            <a:off x="4284663" y="4868863"/>
            <a:ext cx="433387" cy="431800"/>
          </a:xfrm>
          <a:prstGeom prst="line">
            <a:avLst/>
          </a:prstGeom>
          <a:noFill/>
          <a:ln w="57150">
            <a:solidFill>
              <a:srgbClr val="FF0000"/>
            </a:solidFill>
            <a:round/>
            <a:headEnd/>
            <a:tailEnd/>
          </a:ln>
        </p:spPr>
        <p:txBody>
          <a:bodyPr/>
          <a:lstStyle/>
          <a:p>
            <a:endParaRPr lang="zh-CN" altLang="en-US"/>
          </a:p>
        </p:txBody>
      </p:sp>
      <p:sp>
        <p:nvSpPr>
          <p:cNvPr id="318510" name="Line 46"/>
          <p:cNvSpPr>
            <a:spLocks noChangeShapeType="1"/>
          </p:cNvSpPr>
          <p:nvPr/>
        </p:nvSpPr>
        <p:spPr bwMode="auto">
          <a:xfrm>
            <a:off x="5148263"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11" name="Line 47"/>
          <p:cNvSpPr>
            <a:spLocks noChangeShapeType="1"/>
          </p:cNvSpPr>
          <p:nvPr/>
        </p:nvSpPr>
        <p:spPr bwMode="auto">
          <a:xfrm flipV="1">
            <a:off x="4716463" y="4437063"/>
            <a:ext cx="433387" cy="431800"/>
          </a:xfrm>
          <a:prstGeom prst="line">
            <a:avLst/>
          </a:prstGeom>
          <a:noFill/>
          <a:ln w="57150">
            <a:solidFill>
              <a:srgbClr val="FF0000"/>
            </a:solidFill>
            <a:round/>
            <a:headEnd/>
            <a:tailEnd/>
          </a:ln>
        </p:spPr>
        <p:txBody>
          <a:bodyPr/>
          <a:lstStyle/>
          <a:p>
            <a:endParaRPr lang="zh-CN" altLang="en-US"/>
          </a:p>
        </p:txBody>
      </p:sp>
      <p:sp>
        <p:nvSpPr>
          <p:cNvPr id="318512" name="Line 48"/>
          <p:cNvSpPr>
            <a:spLocks noChangeShapeType="1"/>
          </p:cNvSpPr>
          <p:nvPr/>
        </p:nvSpPr>
        <p:spPr bwMode="auto">
          <a:xfrm>
            <a:off x="5580063"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13" name="Line 49"/>
          <p:cNvSpPr>
            <a:spLocks noChangeShapeType="1"/>
          </p:cNvSpPr>
          <p:nvPr/>
        </p:nvSpPr>
        <p:spPr bwMode="auto">
          <a:xfrm>
            <a:off x="5148263" y="4437063"/>
            <a:ext cx="431800" cy="431800"/>
          </a:xfrm>
          <a:prstGeom prst="line">
            <a:avLst/>
          </a:prstGeom>
          <a:noFill/>
          <a:ln w="57150">
            <a:solidFill>
              <a:srgbClr val="FF0000"/>
            </a:solidFill>
            <a:round/>
            <a:headEnd/>
            <a:tailEnd/>
          </a:ln>
        </p:spPr>
        <p:txBody>
          <a:bodyPr/>
          <a:lstStyle/>
          <a:p>
            <a:endParaRPr lang="zh-CN" altLang="en-US"/>
          </a:p>
        </p:txBody>
      </p:sp>
      <p:sp>
        <p:nvSpPr>
          <p:cNvPr id="318514" name="Line 50"/>
          <p:cNvSpPr>
            <a:spLocks noChangeShapeType="1"/>
          </p:cNvSpPr>
          <p:nvPr/>
        </p:nvSpPr>
        <p:spPr bwMode="auto">
          <a:xfrm>
            <a:off x="6011863" y="4005263"/>
            <a:ext cx="0" cy="2592387"/>
          </a:xfrm>
          <a:prstGeom prst="line">
            <a:avLst/>
          </a:prstGeom>
          <a:noFill/>
          <a:ln w="28575">
            <a:solidFill>
              <a:schemeClr val="bg2"/>
            </a:solidFill>
            <a:prstDash val="dash"/>
            <a:round/>
            <a:headEnd/>
            <a:tailEnd/>
          </a:ln>
        </p:spPr>
        <p:txBody>
          <a:bodyPr/>
          <a:lstStyle/>
          <a:p>
            <a:endParaRPr lang="zh-CN" altLang="en-US"/>
          </a:p>
        </p:txBody>
      </p:sp>
      <p:sp>
        <p:nvSpPr>
          <p:cNvPr id="318515" name="Line 51"/>
          <p:cNvSpPr>
            <a:spLocks noChangeShapeType="1"/>
          </p:cNvSpPr>
          <p:nvPr/>
        </p:nvSpPr>
        <p:spPr bwMode="auto">
          <a:xfrm>
            <a:off x="5580063" y="4868863"/>
            <a:ext cx="431800" cy="431800"/>
          </a:xfrm>
          <a:prstGeom prst="line">
            <a:avLst/>
          </a:prstGeom>
          <a:noFill/>
          <a:ln w="57150">
            <a:solidFill>
              <a:srgbClr val="FF0000"/>
            </a:solidFill>
            <a:round/>
            <a:headEnd/>
            <a:tailEnd/>
          </a:ln>
        </p:spPr>
        <p:txBody>
          <a:bodyPr/>
          <a:lstStyle/>
          <a:p>
            <a:endParaRPr lang="zh-CN" altLang="en-US"/>
          </a:p>
        </p:txBody>
      </p:sp>
      <p:sp>
        <p:nvSpPr>
          <p:cNvPr id="318516" name="Line 52"/>
          <p:cNvSpPr>
            <a:spLocks noChangeShapeType="1"/>
          </p:cNvSpPr>
          <p:nvPr/>
        </p:nvSpPr>
        <p:spPr bwMode="auto">
          <a:xfrm>
            <a:off x="3851275" y="3357563"/>
            <a:ext cx="1225550" cy="0"/>
          </a:xfrm>
          <a:prstGeom prst="line">
            <a:avLst/>
          </a:prstGeom>
          <a:noFill/>
          <a:ln w="38100">
            <a:solidFill>
              <a:schemeClr val="tx1"/>
            </a:solidFill>
            <a:round/>
            <a:headEnd/>
            <a:tailEnd type="triangle" w="med" len="med"/>
          </a:ln>
        </p:spPr>
        <p:txBody>
          <a:bodyPr/>
          <a:lstStyle/>
          <a:p>
            <a:endParaRPr lang="zh-CN" altLang="en-US"/>
          </a:p>
        </p:txBody>
      </p:sp>
      <p:sp>
        <p:nvSpPr>
          <p:cNvPr id="318517" name="Rectangle 53"/>
          <p:cNvSpPr>
            <a:spLocks noChangeArrowheads="1"/>
          </p:cNvSpPr>
          <p:nvPr/>
        </p:nvSpPr>
        <p:spPr bwMode="auto">
          <a:xfrm>
            <a:off x="5076825" y="2924175"/>
            <a:ext cx="2305050" cy="792163"/>
          </a:xfrm>
          <a:prstGeom prst="rect">
            <a:avLst/>
          </a:prstGeom>
          <a:solidFill>
            <a:schemeClr val="bg1"/>
          </a:solidFill>
          <a:ln w="9525">
            <a:solidFill>
              <a:schemeClr val="tx1"/>
            </a:solidFill>
            <a:miter lim="800000"/>
            <a:headEnd/>
            <a:tailEnd/>
          </a:ln>
        </p:spPr>
        <p:txBody>
          <a:bodyPr wrap="none" anchor="ctr"/>
          <a:lstStyle/>
          <a:p>
            <a:pPr algn="ctr"/>
            <a:r>
              <a:rPr lang="zh-CN" altLang="en-US" sz="2800"/>
              <a:t>低通滤波器</a:t>
            </a:r>
          </a:p>
          <a:p>
            <a:pPr algn="ctr"/>
            <a:r>
              <a:rPr lang="zh-CN" altLang="en-US" sz="2800"/>
              <a:t>（</a:t>
            </a:r>
            <a:r>
              <a:rPr lang="en-US" altLang="zh-CN" sz="2800"/>
              <a:t>LPF</a:t>
            </a:r>
            <a:r>
              <a:rPr lang="zh-CN" altLang="en-US" sz="2800"/>
              <a:t>）</a:t>
            </a:r>
          </a:p>
        </p:txBody>
      </p:sp>
      <p:sp>
        <p:nvSpPr>
          <p:cNvPr id="318518" name="Line 54"/>
          <p:cNvSpPr>
            <a:spLocks noChangeShapeType="1"/>
          </p:cNvSpPr>
          <p:nvPr/>
        </p:nvSpPr>
        <p:spPr bwMode="auto">
          <a:xfrm>
            <a:off x="7380288" y="3357563"/>
            <a:ext cx="792162" cy="0"/>
          </a:xfrm>
          <a:prstGeom prst="line">
            <a:avLst/>
          </a:prstGeom>
          <a:noFill/>
          <a:ln w="38100">
            <a:solidFill>
              <a:schemeClr val="tx1"/>
            </a:solidFill>
            <a:round/>
            <a:headEnd/>
            <a:tailEnd type="triangle" w="med" len="med"/>
          </a:ln>
        </p:spPr>
        <p:txBody>
          <a:bodyPr/>
          <a:lstStyle/>
          <a:p>
            <a:endParaRPr lang="zh-CN" altLang="en-US"/>
          </a:p>
        </p:txBody>
      </p:sp>
      <p:sp>
        <p:nvSpPr>
          <p:cNvPr id="318519" name="Text Box 55"/>
          <p:cNvSpPr txBox="1">
            <a:spLocks noChangeArrowheads="1"/>
          </p:cNvSpPr>
          <p:nvPr/>
        </p:nvSpPr>
        <p:spPr bwMode="auto">
          <a:xfrm>
            <a:off x="8027988" y="2873375"/>
            <a:ext cx="936625" cy="915988"/>
          </a:xfrm>
          <a:prstGeom prst="rect">
            <a:avLst/>
          </a:prstGeom>
          <a:noFill/>
          <a:ln w="9525">
            <a:noFill/>
            <a:miter lim="800000"/>
            <a:headEnd/>
            <a:tailEnd/>
          </a:ln>
        </p:spPr>
        <p:txBody>
          <a:bodyPr>
            <a:spAutoFit/>
          </a:bodyPr>
          <a:lstStyle/>
          <a:p>
            <a:pPr>
              <a:spcBef>
                <a:spcPct val="50000"/>
              </a:spcBef>
            </a:pPr>
            <a:r>
              <a:rPr lang="zh-CN" altLang="en-US" b="1" i="1"/>
              <a:t>恢复的原始信号</a:t>
            </a:r>
            <a:r>
              <a:rPr lang="en-US" altLang="zh-CN" b="1" i="1"/>
              <a:t>m(t)</a:t>
            </a:r>
          </a:p>
        </p:txBody>
      </p:sp>
      <p:sp>
        <p:nvSpPr>
          <p:cNvPr id="318520" name="Freeform 56"/>
          <p:cNvSpPr>
            <a:spLocks/>
          </p:cNvSpPr>
          <p:nvPr/>
        </p:nvSpPr>
        <p:spPr bwMode="auto">
          <a:xfrm>
            <a:off x="1258888" y="4581525"/>
            <a:ext cx="5113337" cy="2016125"/>
          </a:xfrm>
          <a:custGeom>
            <a:avLst/>
            <a:gdLst>
              <a:gd name="T0" fmla="*/ 0 w 4535"/>
              <a:gd name="T1" fmla="*/ 1421 h 1685"/>
              <a:gd name="T2" fmla="*/ 680 w 4535"/>
              <a:gd name="T3" fmla="*/ 1602 h 1685"/>
              <a:gd name="T4" fmla="*/ 2041 w 4535"/>
              <a:gd name="T5" fmla="*/ 922 h 1685"/>
              <a:gd name="T6" fmla="*/ 3311 w 4535"/>
              <a:gd name="T7" fmla="*/ 15 h 1685"/>
              <a:gd name="T8" fmla="*/ 4535 w 4535"/>
              <a:gd name="T9" fmla="*/ 831 h 1685"/>
              <a:gd name="T10" fmla="*/ 0 60000 65536"/>
              <a:gd name="T11" fmla="*/ 0 60000 65536"/>
              <a:gd name="T12" fmla="*/ 0 60000 65536"/>
              <a:gd name="T13" fmla="*/ 0 60000 65536"/>
              <a:gd name="T14" fmla="*/ 0 60000 65536"/>
              <a:gd name="T15" fmla="*/ 0 w 4535"/>
              <a:gd name="T16" fmla="*/ 0 h 1685"/>
              <a:gd name="T17" fmla="*/ 4535 w 4535"/>
              <a:gd name="T18" fmla="*/ 1685 h 1685"/>
            </a:gdLst>
            <a:ahLst/>
            <a:cxnLst>
              <a:cxn ang="T10">
                <a:pos x="T0" y="T1"/>
              </a:cxn>
              <a:cxn ang="T11">
                <a:pos x="T2" y="T3"/>
              </a:cxn>
              <a:cxn ang="T12">
                <a:pos x="T4" y="T5"/>
              </a:cxn>
              <a:cxn ang="T13">
                <a:pos x="T6" y="T7"/>
              </a:cxn>
              <a:cxn ang="T14">
                <a:pos x="T8" y="T9"/>
              </a:cxn>
            </a:cxnLst>
            <a:rect l="T15" t="T16" r="T17" b="T18"/>
            <a:pathLst>
              <a:path w="4535" h="1685">
                <a:moveTo>
                  <a:pt x="0" y="1421"/>
                </a:moveTo>
                <a:cubicBezTo>
                  <a:pt x="170" y="1553"/>
                  <a:pt x="340" y="1685"/>
                  <a:pt x="680" y="1602"/>
                </a:cubicBezTo>
                <a:cubicBezTo>
                  <a:pt x="1020" y="1519"/>
                  <a:pt x="1603" y="1186"/>
                  <a:pt x="2041" y="922"/>
                </a:cubicBezTo>
                <a:cubicBezTo>
                  <a:pt x="2479" y="658"/>
                  <a:pt x="2895" y="30"/>
                  <a:pt x="3311" y="15"/>
                </a:cubicBezTo>
                <a:cubicBezTo>
                  <a:pt x="3727" y="0"/>
                  <a:pt x="4131" y="415"/>
                  <a:pt x="4535" y="831"/>
                </a:cubicBezTo>
              </a:path>
            </a:pathLst>
          </a:custGeom>
          <a:noFill/>
          <a:ln w="38100">
            <a:solidFill>
              <a:schemeClr val="bg2"/>
            </a:solidFill>
            <a:round/>
            <a:headEnd/>
            <a:tailEnd/>
          </a:ln>
        </p:spPr>
        <p:txBody>
          <a:bodyPr/>
          <a:lstStyle/>
          <a:p>
            <a:endParaRPr lang="zh-CN" altLang="en-US"/>
          </a:p>
        </p:txBody>
      </p:sp>
      <p:sp>
        <p:nvSpPr>
          <p:cNvPr id="318521" name="Text Box 57"/>
          <p:cNvSpPr txBox="1">
            <a:spLocks noChangeArrowheads="1"/>
          </p:cNvSpPr>
          <p:nvPr/>
        </p:nvSpPr>
        <p:spPr bwMode="auto">
          <a:xfrm>
            <a:off x="6300788" y="5308600"/>
            <a:ext cx="719137" cy="427038"/>
          </a:xfrm>
          <a:prstGeom prst="rect">
            <a:avLst/>
          </a:prstGeom>
          <a:noFill/>
          <a:ln w="9525">
            <a:noFill/>
            <a:miter lim="800000"/>
            <a:headEnd/>
            <a:tailEnd/>
          </a:ln>
        </p:spPr>
        <p:txBody>
          <a:bodyPr>
            <a:spAutoFit/>
          </a:bodyPr>
          <a:lstStyle/>
          <a:p>
            <a:pPr>
              <a:spcBef>
                <a:spcPct val="50000"/>
              </a:spcBef>
            </a:pPr>
            <a:r>
              <a:rPr lang="en-US" altLang="zh-CN" sz="2200" b="1" i="1"/>
              <a:t>m(t)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318486"/>
                                        </p:tgtEl>
                                        <p:attrNameLst>
                                          <p:attrName>style.visibility</p:attrName>
                                        </p:attrNameLst>
                                      </p:cBhvr>
                                      <p:to>
                                        <p:strVal val="visible"/>
                                      </p:to>
                                    </p:set>
                                    <p:anim calcmode="lin" valueType="num">
                                      <p:cBhvr additive="base">
                                        <p:cTn id="17" dur="500" fill="hold"/>
                                        <p:tgtEl>
                                          <p:spTgt spid="318486"/>
                                        </p:tgtEl>
                                        <p:attrNameLst>
                                          <p:attrName>ppt_x</p:attrName>
                                        </p:attrNameLst>
                                      </p:cBhvr>
                                      <p:tavLst>
                                        <p:tav tm="0">
                                          <p:val>
                                            <p:strVal val="1+#ppt_w/2"/>
                                          </p:val>
                                        </p:tav>
                                        <p:tav tm="100000">
                                          <p:val>
                                            <p:strVal val="#ppt_x"/>
                                          </p:val>
                                        </p:tav>
                                      </p:tavLst>
                                    </p:anim>
                                    <p:anim calcmode="lin" valueType="num">
                                      <p:cBhvr additive="base">
                                        <p:cTn id="18" dur="500" fill="hold"/>
                                        <p:tgtEl>
                                          <p:spTgt spid="31848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18490"/>
                                        </p:tgtEl>
                                        <p:attrNameLst>
                                          <p:attrName>style.visibility</p:attrName>
                                        </p:attrNameLst>
                                      </p:cBhvr>
                                      <p:to>
                                        <p:strVal val="visible"/>
                                      </p:to>
                                    </p:set>
                                    <p:anim calcmode="lin" valueType="num">
                                      <p:cBhvr additive="base">
                                        <p:cTn id="23" dur="500" fill="hold"/>
                                        <p:tgtEl>
                                          <p:spTgt spid="318490"/>
                                        </p:tgtEl>
                                        <p:attrNameLst>
                                          <p:attrName>ppt_x</p:attrName>
                                        </p:attrNameLst>
                                      </p:cBhvr>
                                      <p:tavLst>
                                        <p:tav tm="0">
                                          <p:val>
                                            <p:strVal val="#ppt_x"/>
                                          </p:val>
                                        </p:tav>
                                        <p:tav tm="100000">
                                          <p:val>
                                            <p:strVal val="#ppt_x"/>
                                          </p:val>
                                        </p:tav>
                                      </p:tavLst>
                                    </p:anim>
                                    <p:anim calcmode="lin" valueType="num">
                                      <p:cBhvr additive="base">
                                        <p:cTn id="24" dur="500" fill="hold"/>
                                        <p:tgtEl>
                                          <p:spTgt spid="31849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18493"/>
                                        </p:tgtEl>
                                        <p:attrNameLst>
                                          <p:attrName>style.visibility</p:attrName>
                                        </p:attrNameLst>
                                      </p:cBhvr>
                                      <p:to>
                                        <p:strVal val="visible"/>
                                      </p:to>
                                    </p:set>
                                    <p:animEffect transition="in" filter="wipe(up)">
                                      <p:cBhvr>
                                        <p:cTn id="35" dur="500"/>
                                        <p:tgtEl>
                                          <p:spTgt spid="31849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18494"/>
                                        </p:tgtEl>
                                        <p:attrNameLst>
                                          <p:attrName>style.visibility</p:attrName>
                                        </p:attrNameLst>
                                      </p:cBhvr>
                                      <p:to>
                                        <p:strVal val="visible"/>
                                      </p:to>
                                    </p:set>
                                    <p:animEffect transition="in" filter="wipe(down)">
                                      <p:cBhvr>
                                        <p:cTn id="40" dur="500"/>
                                        <p:tgtEl>
                                          <p:spTgt spid="31849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18495"/>
                                        </p:tgtEl>
                                        <p:attrNameLst>
                                          <p:attrName>style.visibility</p:attrName>
                                        </p:attrNameLst>
                                      </p:cBhvr>
                                      <p:to>
                                        <p:strVal val="visible"/>
                                      </p:to>
                                    </p:set>
                                    <p:animEffect transition="in" filter="wipe(up)">
                                      <p:cBhvr>
                                        <p:cTn id="45" dur="500"/>
                                        <p:tgtEl>
                                          <p:spTgt spid="31849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318496"/>
                                        </p:tgtEl>
                                        <p:attrNameLst>
                                          <p:attrName>style.visibility</p:attrName>
                                        </p:attrNameLst>
                                      </p:cBhvr>
                                      <p:to>
                                        <p:strVal val="visible"/>
                                      </p:to>
                                    </p:set>
                                    <p:animEffect transition="in" filter="wipe(up)">
                                      <p:cBhvr>
                                        <p:cTn id="50" dur="500"/>
                                        <p:tgtEl>
                                          <p:spTgt spid="31849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318497"/>
                                        </p:tgtEl>
                                        <p:attrNameLst>
                                          <p:attrName>style.visibility</p:attrName>
                                        </p:attrNameLst>
                                      </p:cBhvr>
                                      <p:to>
                                        <p:strVal val="visible"/>
                                      </p:to>
                                    </p:set>
                                    <p:animEffect transition="in" filter="wipe(up)">
                                      <p:cBhvr>
                                        <p:cTn id="55" dur="500"/>
                                        <p:tgtEl>
                                          <p:spTgt spid="318497"/>
                                        </p:tgtEl>
                                      </p:cBhvr>
                                    </p:animEffect>
                                  </p:childTnLst>
                                </p:cTn>
                              </p:par>
                            </p:childTnLst>
                          </p:cTn>
                        </p:par>
                        <p:par>
                          <p:cTn id="56" fill="hold">
                            <p:stCondLst>
                              <p:cond delay="500"/>
                            </p:stCondLst>
                            <p:childTnLst>
                              <p:par>
                                <p:cTn id="57" presetID="22" presetClass="entr" presetSubtype="4" fill="hold" grpId="0" nodeType="afterEffect">
                                  <p:stCondLst>
                                    <p:cond delay="0"/>
                                  </p:stCondLst>
                                  <p:childTnLst>
                                    <p:set>
                                      <p:cBhvr>
                                        <p:cTn id="58" dur="1" fill="hold">
                                          <p:stCondLst>
                                            <p:cond delay="0"/>
                                          </p:stCondLst>
                                        </p:cTn>
                                        <p:tgtEl>
                                          <p:spTgt spid="318498"/>
                                        </p:tgtEl>
                                        <p:attrNameLst>
                                          <p:attrName>style.visibility</p:attrName>
                                        </p:attrNameLst>
                                      </p:cBhvr>
                                      <p:to>
                                        <p:strVal val="visible"/>
                                      </p:to>
                                    </p:set>
                                    <p:animEffect transition="in" filter="wipe(down)">
                                      <p:cBhvr>
                                        <p:cTn id="59" dur="500"/>
                                        <p:tgtEl>
                                          <p:spTgt spid="31849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318499"/>
                                        </p:tgtEl>
                                        <p:attrNameLst>
                                          <p:attrName>style.visibility</p:attrName>
                                        </p:attrNameLst>
                                      </p:cBhvr>
                                      <p:to>
                                        <p:strVal val="visible"/>
                                      </p:to>
                                    </p:set>
                                    <p:animEffect transition="in" filter="wipe(up)">
                                      <p:cBhvr>
                                        <p:cTn id="64" dur="500"/>
                                        <p:tgtEl>
                                          <p:spTgt spid="318499"/>
                                        </p:tgtEl>
                                      </p:cBhvr>
                                    </p:animEffect>
                                  </p:childTnLst>
                                </p:cTn>
                              </p:par>
                            </p:childTnLst>
                          </p:cTn>
                        </p:par>
                        <p:par>
                          <p:cTn id="65" fill="hold">
                            <p:stCondLst>
                              <p:cond delay="500"/>
                            </p:stCondLst>
                            <p:childTnLst>
                              <p:par>
                                <p:cTn id="66" presetID="22" presetClass="entr" presetSubtype="4" fill="hold" grpId="0" nodeType="afterEffect">
                                  <p:stCondLst>
                                    <p:cond delay="0"/>
                                  </p:stCondLst>
                                  <p:childTnLst>
                                    <p:set>
                                      <p:cBhvr>
                                        <p:cTn id="67" dur="1" fill="hold">
                                          <p:stCondLst>
                                            <p:cond delay="0"/>
                                          </p:stCondLst>
                                        </p:cTn>
                                        <p:tgtEl>
                                          <p:spTgt spid="318500"/>
                                        </p:tgtEl>
                                        <p:attrNameLst>
                                          <p:attrName>style.visibility</p:attrName>
                                        </p:attrNameLst>
                                      </p:cBhvr>
                                      <p:to>
                                        <p:strVal val="visible"/>
                                      </p:to>
                                    </p:set>
                                    <p:animEffect transition="in" filter="wipe(down)">
                                      <p:cBhvr>
                                        <p:cTn id="68" dur="500"/>
                                        <p:tgtEl>
                                          <p:spTgt spid="31850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318501"/>
                                        </p:tgtEl>
                                        <p:attrNameLst>
                                          <p:attrName>style.visibility</p:attrName>
                                        </p:attrNameLst>
                                      </p:cBhvr>
                                      <p:to>
                                        <p:strVal val="visible"/>
                                      </p:to>
                                    </p:set>
                                    <p:animEffect transition="in" filter="wipe(up)">
                                      <p:cBhvr>
                                        <p:cTn id="73" dur="500"/>
                                        <p:tgtEl>
                                          <p:spTgt spid="318501"/>
                                        </p:tgtEl>
                                      </p:cBhvr>
                                    </p:animEffect>
                                  </p:childTnLst>
                                </p:cTn>
                              </p:par>
                            </p:childTnLst>
                          </p:cTn>
                        </p:par>
                        <p:par>
                          <p:cTn id="74" fill="hold">
                            <p:stCondLst>
                              <p:cond delay="500"/>
                            </p:stCondLst>
                            <p:childTnLst>
                              <p:par>
                                <p:cTn id="75" presetID="22" presetClass="entr" presetSubtype="4" fill="hold" grpId="0" nodeType="afterEffect">
                                  <p:stCondLst>
                                    <p:cond delay="0"/>
                                  </p:stCondLst>
                                  <p:childTnLst>
                                    <p:set>
                                      <p:cBhvr>
                                        <p:cTn id="76" dur="1" fill="hold">
                                          <p:stCondLst>
                                            <p:cond delay="0"/>
                                          </p:stCondLst>
                                        </p:cTn>
                                        <p:tgtEl>
                                          <p:spTgt spid="318503"/>
                                        </p:tgtEl>
                                        <p:attrNameLst>
                                          <p:attrName>style.visibility</p:attrName>
                                        </p:attrNameLst>
                                      </p:cBhvr>
                                      <p:to>
                                        <p:strVal val="visible"/>
                                      </p:to>
                                    </p:set>
                                    <p:animEffect transition="in" filter="wipe(down)">
                                      <p:cBhvr>
                                        <p:cTn id="77" dur="500"/>
                                        <p:tgtEl>
                                          <p:spTgt spid="31850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318504"/>
                                        </p:tgtEl>
                                        <p:attrNameLst>
                                          <p:attrName>style.visibility</p:attrName>
                                        </p:attrNameLst>
                                      </p:cBhvr>
                                      <p:to>
                                        <p:strVal val="visible"/>
                                      </p:to>
                                    </p:set>
                                    <p:animEffect transition="in" filter="wipe(up)">
                                      <p:cBhvr>
                                        <p:cTn id="82" dur="500"/>
                                        <p:tgtEl>
                                          <p:spTgt spid="318504"/>
                                        </p:tgtEl>
                                      </p:cBhvr>
                                    </p:animEffect>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318505"/>
                                        </p:tgtEl>
                                        <p:attrNameLst>
                                          <p:attrName>style.visibility</p:attrName>
                                        </p:attrNameLst>
                                      </p:cBhvr>
                                      <p:to>
                                        <p:strVal val="visible"/>
                                      </p:to>
                                    </p:set>
                                    <p:animEffect transition="in" filter="wipe(up)">
                                      <p:cBhvr>
                                        <p:cTn id="86" dur="500"/>
                                        <p:tgtEl>
                                          <p:spTgt spid="31850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318506"/>
                                        </p:tgtEl>
                                        <p:attrNameLst>
                                          <p:attrName>style.visibility</p:attrName>
                                        </p:attrNameLst>
                                      </p:cBhvr>
                                      <p:to>
                                        <p:strVal val="visible"/>
                                      </p:to>
                                    </p:set>
                                    <p:animEffect transition="in" filter="wipe(up)">
                                      <p:cBhvr>
                                        <p:cTn id="91" dur="500"/>
                                        <p:tgtEl>
                                          <p:spTgt spid="318506"/>
                                        </p:tgtEl>
                                      </p:cBhvr>
                                    </p:animEffect>
                                  </p:childTnLst>
                                </p:cTn>
                              </p:par>
                            </p:childTnLst>
                          </p:cTn>
                        </p:par>
                        <p:par>
                          <p:cTn id="92" fill="hold">
                            <p:stCondLst>
                              <p:cond delay="500"/>
                            </p:stCondLst>
                            <p:childTnLst>
                              <p:par>
                                <p:cTn id="93" presetID="22" presetClass="entr" presetSubtype="4" fill="hold" grpId="0" nodeType="afterEffect">
                                  <p:stCondLst>
                                    <p:cond delay="0"/>
                                  </p:stCondLst>
                                  <p:childTnLst>
                                    <p:set>
                                      <p:cBhvr>
                                        <p:cTn id="94" dur="1" fill="hold">
                                          <p:stCondLst>
                                            <p:cond delay="0"/>
                                          </p:stCondLst>
                                        </p:cTn>
                                        <p:tgtEl>
                                          <p:spTgt spid="318507"/>
                                        </p:tgtEl>
                                        <p:attrNameLst>
                                          <p:attrName>style.visibility</p:attrName>
                                        </p:attrNameLst>
                                      </p:cBhvr>
                                      <p:to>
                                        <p:strVal val="visible"/>
                                      </p:to>
                                    </p:set>
                                    <p:animEffect transition="in" filter="wipe(down)">
                                      <p:cBhvr>
                                        <p:cTn id="95" dur="500"/>
                                        <p:tgtEl>
                                          <p:spTgt spid="31850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318508"/>
                                        </p:tgtEl>
                                        <p:attrNameLst>
                                          <p:attrName>style.visibility</p:attrName>
                                        </p:attrNameLst>
                                      </p:cBhvr>
                                      <p:to>
                                        <p:strVal val="visible"/>
                                      </p:to>
                                    </p:set>
                                    <p:animEffect transition="in" filter="wipe(up)">
                                      <p:cBhvr>
                                        <p:cTn id="100" dur="500"/>
                                        <p:tgtEl>
                                          <p:spTgt spid="318508"/>
                                        </p:tgtEl>
                                      </p:cBhvr>
                                    </p:animEffect>
                                  </p:childTnLst>
                                </p:cTn>
                              </p:par>
                            </p:childTnLst>
                          </p:cTn>
                        </p:par>
                        <p:par>
                          <p:cTn id="101" fill="hold">
                            <p:stCondLst>
                              <p:cond delay="500"/>
                            </p:stCondLst>
                            <p:childTnLst>
                              <p:par>
                                <p:cTn id="102" presetID="22" presetClass="entr" presetSubtype="4" fill="hold" grpId="0" nodeType="afterEffect">
                                  <p:stCondLst>
                                    <p:cond delay="0"/>
                                  </p:stCondLst>
                                  <p:childTnLst>
                                    <p:set>
                                      <p:cBhvr>
                                        <p:cTn id="103" dur="1" fill="hold">
                                          <p:stCondLst>
                                            <p:cond delay="0"/>
                                          </p:stCondLst>
                                        </p:cTn>
                                        <p:tgtEl>
                                          <p:spTgt spid="318509"/>
                                        </p:tgtEl>
                                        <p:attrNameLst>
                                          <p:attrName>style.visibility</p:attrName>
                                        </p:attrNameLst>
                                      </p:cBhvr>
                                      <p:to>
                                        <p:strVal val="visible"/>
                                      </p:to>
                                    </p:set>
                                    <p:animEffect transition="in" filter="wipe(down)">
                                      <p:cBhvr>
                                        <p:cTn id="104" dur="500"/>
                                        <p:tgtEl>
                                          <p:spTgt spid="31850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318510"/>
                                        </p:tgtEl>
                                        <p:attrNameLst>
                                          <p:attrName>style.visibility</p:attrName>
                                        </p:attrNameLst>
                                      </p:cBhvr>
                                      <p:to>
                                        <p:strVal val="visible"/>
                                      </p:to>
                                    </p:set>
                                    <p:animEffect transition="in" filter="wipe(up)">
                                      <p:cBhvr>
                                        <p:cTn id="109" dur="500"/>
                                        <p:tgtEl>
                                          <p:spTgt spid="318510"/>
                                        </p:tgtEl>
                                      </p:cBhvr>
                                    </p:animEffect>
                                  </p:childTnLst>
                                </p:cTn>
                              </p:par>
                            </p:childTnLst>
                          </p:cTn>
                        </p:par>
                        <p:par>
                          <p:cTn id="110" fill="hold">
                            <p:stCondLst>
                              <p:cond delay="500"/>
                            </p:stCondLst>
                            <p:childTnLst>
                              <p:par>
                                <p:cTn id="111" presetID="22" presetClass="entr" presetSubtype="4" fill="hold" grpId="0" nodeType="afterEffect">
                                  <p:stCondLst>
                                    <p:cond delay="0"/>
                                  </p:stCondLst>
                                  <p:childTnLst>
                                    <p:set>
                                      <p:cBhvr>
                                        <p:cTn id="112" dur="1" fill="hold">
                                          <p:stCondLst>
                                            <p:cond delay="0"/>
                                          </p:stCondLst>
                                        </p:cTn>
                                        <p:tgtEl>
                                          <p:spTgt spid="318511"/>
                                        </p:tgtEl>
                                        <p:attrNameLst>
                                          <p:attrName>style.visibility</p:attrName>
                                        </p:attrNameLst>
                                      </p:cBhvr>
                                      <p:to>
                                        <p:strVal val="visible"/>
                                      </p:to>
                                    </p:set>
                                    <p:animEffect transition="in" filter="wipe(down)">
                                      <p:cBhvr>
                                        <p:cTn id="113" dur="500"/>
                                        <p:tgtEl>
                                          <p:spTgt spid="318511"/>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318512"/>
                                        </p:tgtEl>
                                        <p:attrNameLst>
                                          <p:attrName>style.visibility</p:attrName>
                                        </p:attrNameLst>
                                      </p:cBhvr>
                                      <p:to>
                                        <p:strVal val="visible"/>
                                      </p:to>
                                    </p:set>
                                    <p:animEffect transition="in" filter="wipe(up)">
                                      <p:cBhvr>
                                        <p:cTn id="118" dur="500"/>
                                        <p:tgtEl>
                                          <p:spTgt spid="318512"/>
                                        </p:tgtEl>
                                      </p:cBhvr>
                                    </p:animEffect>
                                  </p:childTnLst>
                                </p:cTn>
                              </p:par>
                            </p:childTnLst>
                          </p:cTn>
                        </p:par>
                        <p:par>
                          <p:cTn id="119" fill="hold">
                            <p:stCondLst>
                              <p:cond delay="500"/>
                            </p:stCondLst>
                            <p:childTnLst>
                              <p:par>
                                <p:cTn id="120" presetID="22" presetClass="entr" presetSubtype="1" fill="hold" grpId="0" nodeType="afterEffect">
                                  <p:stCondLst>
                                    <p:cond delay="0"/>
                                  </p:stCondLst>
                                  <p:childTnLst>
                                    <p:set>
                                      <p:cBhvr>
                                        <p:cTn id="121" dur="1" fill="hold">
                                          <p:stCondLst>
                                            <p:cond delay="0"/>
                                          </p:stCondLst>
                                        </p:cTn>
                                        <p:tgtEl>
                                          <p:spTgt spid="318513"/>
                                        </p:tgtEl>
                                        <p:attrNameLst>
                                          <p:attrName>style.visibility</p:attrName>
                                        </p:attrNameLst>
                                      </p:cBhvr>
                                      <p:to>
                                        <p:strVal val="visible"/>
                                      </p:to>
                                    </p:set>
                                    <p:animEffect transition="in" filter="wipe(up)">
                                      <p:cBhvr>
                                        <p:cTn id="122" dur="500"/>
                                        <p:tgtEl>
                                          <p:spTgt spid="31851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318514"/>
                                        </p:tgtEl>
                                        <p:attrNameLst>
                                          <p:attrName>style.visibility</p:attrName>
                                        </p:attrNameLst>
                                      </p:cBhvr>
                                      <p:to>
                                        <p:strVal val="visible"/>
                                      </p:to>
                                    </p:set>
                                    <p:animEffect transition="in" filter="wipe(up)">
                                      <p:cBhvr>
                                        <p:cTn id="127" dur="500"/>
                                        <p:tgtEl>
                                          <p:spTgt spid="318514"/>
                                        </p:tgtEl>
                                      </p:cBhvr>
                                    </p:animEffect>
                                  </p:childTnLst>
                                </p:cTn>
                              </p:par>
                            </p:childTnLst>
                          </p:cTn>
                        </p:par>
                        <p:par>
                          <p:cTn id="128" fill="hold">
                            <p:stCondLst>
                              <p:cond delay="500"/>
                            </p:stCondLst>
                            <p:childTnLst>
                              <p:par>
                                <p:cTn id="129" presetID="22" presetClass="entr" presetSubtype="1" fill="hold" grpId="0" nodeType="afterEffect">
                                  <p:stCondLst>
                                    <p:cond delay="0"/>
                                  </p:stCondLst>
                                  <p:childTnLst>
                                    <p:set>
                                      <p:cBhvr>
                                        <p:cTn id="130" dur="1" fill="hold">
                                          <p:stCondLst>
                                            <p:cond delay="0"/>
                                          </p:stCondLst>
                                        </p:cTn>
                                        <p:tgtEl>
                                          <p:spTgt spid="318515"/>
                                        </p:tgtEl>
                                        <p:attrNameLst>
                                          <p:attrName>style.visibility</p:attrName>
                                        </p:attrNameLst>
                                      </p:cBhvr>
                                      <p:to>
                                        <p:strVal val="visible"/>
                                      </p:to>
                                    </p:set>
                                    <p:animEffect transition="in" filter="wipe(up)">
                                      <p:cBhvr>
                                        <p:cTn id="131" dur="500"/>
                                        <p:tgtEl>
                                          <p:spTgt spid="31851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318516"/>
                                        </p:tgtEl>
                                        <p:attrNameLst>
                                          <p:attrName>style.visibility</p:attrName>
                                        </p:attrNameLst>
                                      </p:cBhvr>
                                      <p:to>
                                        <p:strVal val="visible"/>
                                      </p:to>
                                    </p:set>
                                    <p:animEffect transition="in" filter="wipe(left)">
                                      <p:cBhvr>
                                        <p:cTn id="136" dur="500"/>
                                        <p:tgtEl>
                                          <p:spTgt spid="318516"/>
                                        </p:tgtEl>
                                      </p:cBhvr>
                                    </p:animEffect>
                                  </p:childTnLst>
                                </p:cTn>
                              </p:par>
                            </p:childTnLst>
                          </p:cTn>
                        </p:par>
                        <p:par>
                          <p:cTn id="137" fill="hold">
                            <p:stCondLst>
                              <p:cond delay="500"/>
                            </p:stCondLst>
                            <p:childTnLst>
                              <p:par>
                                <p:cTn id="138" presetID="2" presetClass="entr" presetSubtype="2" fill="hold" grpId="0" nodeType="afterEffect">
                                  <p:stCondLst>
                                    <p:cond delay="0"/>
                                  </p:stCondLst>
                                  <p:childTnLst>
                                    <p:set>
                                      <p:cBhvr>
                                        <p:cTn id="139" dur="1" fill="hold">
                                          <p:stCondLst>
                                            <p:cond delay="0"/>
                                          </p:stCondLst>
                                        </p:cTn>
                                        <p:tgtEl>
                                          <p:spTgt spid="318517"/>
                                        </p:tgtEl>
                                        <p:attrNameLst>
                                          <p:attrName>style.visibility</p:attrName>
                                        </p:attrNameLst>
                                      </p:cBhvr>
                                      <p:to>
                                        <p:strVal val="visible"/>
                                      </p:to>
                                    </p:set>
                                    <p:anim calcmode="lin" valueType="num">
                                      <p:cBhvr additive="base">
                                        <p:cTn id="140" dur="500" fill="hold"/>
                                        <p:tgtEl>
                                          <p:spTgt spid="318517"/>
                                        </p:tgtEl>
                                        <p:attrNameLst>
                                          <p:attrName>ppt_x</p:attrName>
                                        </p:attrNameLst>
                                      </p:cBhvr>
                                      <p:tavLst>
                                        <p:tav tm="0">
                                          <p:val>
                                            <p:strVal val="1+#ppt_w/2"/>
                                          </p:val>
                                        </p:tav>
                                        <p:tav tm="100000">
                                          <p:val>
                                            <p:strVal val="#ppt_x"/>
                                          </p:val>
                                        </p:tav>
                                      </p:tavLst>
                                    </p:anim>
                                    <p:anim calcmode="lin" valueType="num">
                                      <p:cBhvr additive="base">
                                        <p:cTn id="141" dur="500" fill="hold"/>
                                        <p:tgtEl>
                                          <p:spTgt spid="318517"/>
                                        </p:tgtEl>
                                        <p:attrNameLst>
                                          <p:attrName>ppt_y</p:attrName>
                                        </p:attrNameLst>
                                      </p:cBhvr>
                                      <p:tavLst>
                                        <p:tav tm="0">
                                          <p:val>
                                            <p:strVal val="#ppt_y"/>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318518"/>
                                        </p:tgtEl>
                                        <p:attrNameLst>
                                          <p:attrName>style.visibility</p:attrName>
                                        </p:attrNameLst>
                                      </p:cBhvr>
                                      <p:to>
                                        <p:strVal val="visible"/>
                                      </p:to>
                                    </p:set>
                                    <p:animEffect transition="in" filter="wipe(left)">
                                      <p:cBhvr>
                                        <p:cTn id="146" dur="500"/>
                                        <p:tgtEl>
                                          <p:spTgt spid="318518"/>
                                        </p:tgtEl>
                                      </p:cBhvr>
                                    </p:animEffect>
                                  </p:childTnLst>
                                </p:cTn>
                              </p:par>
                            </p:childTnLst>
                          </p:cTn>
                        </p:par>
                        <p:par>
                          <p:cTn id="147" fill="hold">
                            <p:stCondLst>
                              <p:cond delay="500"/>
                            </p:stCondLst>
                            <p:childTnLst>
                              <p:par>
                                <p:cTn id="148" presetID="10" presetClass="entr" presetSubtype="0" fill="hold" grpId="0" nodeType="afterEffect">
                                  <p:stCondLst>
                                    <p:cond delay="0"/>
                                  </p:stCondLst>
                                  <p:childTnLst>
                                    <p:set>
                                      <p:cBhvr>
                                        <p:cTn id="149" dur="1" fill="hold">
                                          <p:stCondLst>
                                            <p:cond delay="0"/>
                                          </p:stCondLst>
                                        </p:cTn>
                                        <p:tgtEl>
                                          <p:spTgt spid="318519"/>
                                        </p:tgtEl>
                                        <p:attrNameLst>
                                          <p:attrName>style.visibility</p:attrName>
                                        </p:attrNameLst>
                                      </p:cBhvr>
                                      <p:to>
                                        <p:strVal val="visible"/>
                                      </p:to>
                                    </p:set>
                                    <p:animEffect transition="in" filter="fade">
                                      <p:cBhvr>
                                        <p:cTn id="150" dur="2000"/>
                                        <p:tgtEl>
                                          <p:spTgt spid="318519"/>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grpId="0" nodeType="clickEffect">
                                  <p:stCondLst>
                                    <p:cond delay="0"/>
                                  </p:stCondLst>
                                  <p:childTnLst>
                                    <p:set>
                                      <p:cBhvr>
                                        <p:cTn id="154" dur="1" fill="hold">
                                          <p:stCondLst>
                                            <p:cond delay="0"/>
                                          </p:stCondLst>
                                        </p:cTn>
                                        <p:tgtEl>
                                          <p:spTgt spid="318520"/>
                                        </p:tgtEl>
                                        <p:attrNameLst>
                                          <p:attrName>style.visibility</p:attrName>
                                        </p:attrNameLst>
                                      </p:cBhvr>
                                      <p:to>
                                        <p:strVal val="visible"/>
                                      </p:to>
                                    </p:set>
                                    <p:animEffect transition="in" filter="wipe(left)">
                                      <p:cBhvr>
                                        <p:cTn id="155" dur="500"/>
                                        <p:tgtEl>
                                          <p:spTgt spid="318520"/>
                                        </p:tgtEl>
                                      </p:cBhvr>
                                    </p:animEffect>
                                  </p:childTnLst>
                                </p:cTn>
                              </p:par>
                            </p:childTnLst>
                          </p:cTn>
                        </p:par>
                        <p:par>
                          <p:cTn id="156" fill="hold">
                            <p:stCondLst>
                              <p:cond delay="500"/>
                            </p:stCondLst>
                            <p:childTnLst>
                              <p:par>
                                <p:cTn id="157" presetID="10" presetClass="entr" presetSubtype="0" fill="hold" grpId="0" nodeType="afterEffect">
                                  <p:stCondLst>
                                    <p:cond delay="0"/>
                                  </p:stCondLst>
                                  <p:childTnLst>
                                    <p:set>
                                      <p:cBhvr>
                                        <p:cTn id="158" dur="1" fill="hold">
                                          <p:stCondLst>
                                            <p:cond delay="0"/>
                                          </p:stCondLst>
                                        </p:cTn>
                                        <p:tgtEl>
                                          <p:spTgt spid="318521"/>
                                        </p:tgtEl>
                                        <p:attrNameLst>
                                          <p:attrName>style.visibility</p:attrName>
                                        </p:attrNameLst>
                                      </p:cBhvr>
                                      <p:to>
                                        <p:strVal val="visible"/>
                                      </p:to>
                                    </p:set>
                                    <p:animEffect transition="in" filter="fade">
                                      <p:cBhvr>
                                        <p:cTn id="159" dur="2000"/>
                                        <p:tgtEl>
                                          <p:spTgt spid="318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86" grpId="0" animBg="1"/>
      <p:bldP spid="318490" grpId="0"/>
      <p:bldP spid="318493" grpId="0" animBg="1"/>
      <p:bldP spid="318494" grpId="0" animBg="1"/>
      <p:bldP spid="318495" grpId="0" animBg="1"/>
      <p:bldP spid="318496" grpId="0" animBg="1"/>
      <p:bldP spid="318497" grpId="0" animBg="1"/>
      <p:bldP spid="318498" grpId="0" animBg="1"/>
      <p:bldP spid="318499" grpId="0" animBg="1"/>
      <p:bldP spid="318500" grpId="0" animBg="1"/>
      <p:bldP spid="318501" grpId="0" animBg="1"/>
      <p:bldP spid="318503" grpId="0" animBg="1"/>
      <p:bldP spid="318504" grpId="0" animBg="1"/>
      <p:bldP spid="318505" grpId="0" animBg="1"/>
      <p:bldP spid="318506" grpId="0" animBg="1"/>
      <p:bldP spid="318507" grpId="0" animBg="1"/>
      <p:bldP spid="318508" grpId="0" animBg="1"/>
      <p:bldP spid="318509" grpId="0" animBg="1"/>
      <p:bldP spid="318510" grpId="0" animBg="1"/>
      <p:bldP spid="318511" grpId="0" animBg="1"/>
      <p:bldP spid="318512" grpId="0" animBg="1"/>
      <p:bldP spid="318513" grpId="0" animBg="1"/>
      <p:bldP spid="318514" grpId="0" animBg="1"/>
      <p:bldP spid="318515" grpId="0" animBg="1"/>
      <p:bldP spid="318516" grpId="0" animBg="1"/>
      <p:bldP spid="318517" grpId="0" animBg="1"/>
      <p:bldP spid="318518" grpId="0" animBg="1"/>
      <p:bldP spid="318519" grpId="0"/>
      <p:bldP spid="318520" grpId="0" animBg="1"/>
      <p:bldP spid="3185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2"/>
          <p:cNvSpPr>
            <a:spLocks noGrp="1" noChangeArrowheads="1"/>
          </p:cNvSpPr>
          <p:nvPr>
            <p:ph type="title"/>
          </p:nvPr>
        </p:nvSpPr>
        <p:spPr>
          <a:xfrm>
            <a:off x="590550" y="188913"/>
            <a:ext cx="8229600" cy="1371600"/>
          </a:xfrm>
        </p:spPr>
        <p:txBody>
          <a:bodyPr/>
          <a:lstStyle/>
          <a:p>
            <a:pPr eaLnBrk="1" hangingPunct="1"/>
            <a:r>
              <a:rPr lang="en-US" altLang="zh-CN" smtClean="0"/>
              <a:t>3</a:t>
            </a:r>
            <a:r>
              <a:rPr lang="zh-CN" altLang="en-US" smtClean="0"/>
              <a:t>、</a:t>
            </a:r>
            <a:r>
              <a:rPr lang="el-GR" altLang="zh-CN" smtClean="0">
                <a:cs typeface="Arial" charset="0"/>
              </a:rPr>
              <a:t>Δ</a:t>
            </a:r>
            <a:r>
              <a:rPr lang="en-US" altLang="zh-CN" smtClean="0">
                <a:cs typeface="Arial" charset="0"/>
              </a:rPr>
              <a:t>M</a:t>
            </a:r>
            <a:r>
              <a:rPr lang="zh-CN" altLang="en-US" smtClean="0">
                <a:cs typeface="Arial" charset="0"/>
              </a:rPr>
              <a:t>系统</a:t>
            </a:r>
            <a:r>
              <a:rPr lang="zh-CN" altLang="en-US" smtClean="0"/>
              <a:t>的量化噪声</a:t>
            </a:r>
          </a:p>
        </p:txBody>
      </p:sp>
      <p:grpSp>
        <p:nvGrpSpPr>
          <p:cNvPr id="2" name="Group 56"/>
          <p:cNvGrpSpPr>
            <a:grpSpLocks/>
          </p:cNvGrpSpPr>
          <p:nvPr/>
        </p:nvGrpSpPr>
        <p:grpSpPr bwMode="auto">
          <a:xfrm>
            <a:off x="179388" y="2781300"/>
            <a:ext cx="8515350" cy="3816350"/>
            <a:chOff x="113" y="1752"/>
            <a:chExt cx="5364" cy="2404"/>
          </a:xfrm>
        </p:grpSpPr>
        <p:sp>
          <p:nvSpPr>
            <p:cNvPr id="29706" name="Line 4"/>
            <p:cNvSpPr>
              <a:spLocks noChangeShapeType="1"/>
            </p:cNvSpPr>
            <p:nvPr/>
          </p:nvSpPr>
          <p:spPr bwMode="auto">
            <a:xfrm>
              <a:off x="355" y="3884"/>
              <a:ext cx="4853" cy="0"/>
            </a:xfrm>
            <a:prstGeom prst="line">
              <a:avLst/>
            </a:prstGeom>
            <a:noFill/>
            <a:ln w="38100">
              <a:solidFill>
                <a:schemeClr val="tx1"/>
              </a:solidFill>
              <a:round/>
              <a:headEnd/>
              <a:tailEnd type="triangle" w="med" len="med"/>
            </a:ln>
          </p:spPr>
          <p:txBody>
            <a:bodyPr/>
            <a:lstStyle/>
            <a:p>
              <a:endParaRPr lang="zh-CN" altLang="en-US"/>
            </a:p>
          </p:txBody>
        </p:sp>
        <p:sp>
          <p:nvSpPr>
            <p:cNvPr id="29707" name="Line 5"/>
            <p:cNvSpPr>
              <a:spLocks noChangeShapeType="1"/>
            </p:cNvSpPr>
            <p:nvPr/>
          </p:nvSpPr>
          <p:spPr bwMode="auto">
            <a:xfrm flipV="1">
              <a:off x="355" y="1752"/>
              <a:ext cx="0" cy="2132"/>
            </a:xfrm>
            <a:prstGeom prst="line">
              <a:avLst/>
            </a:prstGeom>
            <a:noFill/>
            <a:ln w="38100">
              <a:solidFill>
                <a:schemeClr val="tx1"/>
              </a:solidFill>
              <a:round/>
              <a:headEnd/>
              <a:tailEnd type="triangle" w="med" len="med"/>
            </a:ln>
          </p:spPr>
          <p:txBody>
            <a:bodyPr/>
            <a:lstStyle/>
            <a:p>
              <a:endParaRPr lang="zh-CN" altLang="en-US"/>
            </a:p>
          </p:txBody>
        </p:sp>
        <p:sp>
          <p:nvSpPr>
            <p:cNvPr id="29708" name="Rectangle 6"/>
            <p:cNvSpPr>
              <a:spLocks noChangeArrowheads="1"/>
            </p:cNvSpPr>
            <p:nvPr/>
          </p:nvSpPr>
          <p:spPr bwMode="auto">
            <a:xfrm>
              <a:off x="5299" y="3702"/>
              <a:ext cx="178" cy="327"/>
            </a:xfrm>
            <a:prstGeom prst="rect">
              <a:avLst/>
            </a:prstGeom>
            <a:noFill/>
            <a:ln w="9525">
              <a:noFill/>
              <a:miter lim="800000"/>
              <a:headEnd/>
              <a:tailEnd/>
            </a:ln>
          </p:spPr>
          <p:txBody>
            <a:bodyPr>
              <a:spAutoFit/>
            </a:bodyPr>
            <a:lstStyle/>
            <a:p>
              <a:r>
                <a:rPr lang="en-US" altLang="zh-CN" sz="2800" i="1"/>
                <a:t>t</a:t>
              </a:r>
            </a:p>
          </p:txBody>
        </p:sp>
        <p:sp>
          <p:nvSpPr>
            <p:cNvPr id="29709" name="Rectangle 7"/>
            <p:cNvSpPr>
              <a:spLocks noChangeArrowheads="1"/>
            </p:cNvSpPr>
            <p:nvPr/>
          </p:nvSpPr>
          <p:spPr bwMode="auto">
            <a:xfrm>
              <a:off x="113" y="3789"/>
              <a:ext cx="196" cy="231"/>
            </a:xfrm>
            <a:prstGeom prst="rect">
              <a:avLst/>
            </a:prstGeom>
            <a:noFill/>
            <a:ln w="9525">
              <a:noFill/>
              <a:miter lim="800000"/>
              <a:headEnd/>
              <a:tailEnd/>
            </a:ln>
          </p:spPr>
          <p:txBody>
            <a:bodyPr wrap="none">
              <a:spAutoFit/>
            </a:bodyPr>
            <a:lstStyle/>
            <a:p>
              <a:r>
                <a:rPr lang="en-US" altLang="zh-CN" b="1" i="1"/>
                <a:t>0</a:t>
              </a:r>
            </a:p>
          </p:txBody>
        </p:sp>
        <p:sp>
          <p:nvSpPr>
            <p:cNvPr id="29710" name="Freeform 8"/>
            <p:cNvSpPr>
              <a:spLocks/>
            </p:cNvSpPr>
            <p:nvPr/>
          </p:nvSpPr>
          <p:spPr bwMode="auto">
            <a:xfrm>
              <a:off x="340" y="1979"/>
              <a:ext cx="4535" cy="1685"/>
            </a:xfrm>
            <a:custGeom>
              <a:avLst/>
              <a:gdLst>
                <a:gd name="T0" fmla="*/ 0 w 4535"/>
                <a:gd name="T1" fmla="*/ 1421 h 1685"/>
                <a:gd name="T2" fmla="*/ 680 w 4535"/>
                <a:gd name="T3" fmla="*/ 1602 h 1685"/>
                <a:gd name="T4" fmla="*/ 2041 w 4535"/>
                <a:gd name="T5" fmla="*/ 922 h 1685"/>
                <a:gd name="T6" fmla="*/ 3311 w 4535"/>
                <a:gd name="T7" fmla="*/ 15 h 1685"/>
                <a:gd name="T8" fmla="*/ 4535 w 4535"/>
                <a:gd name="T9" fmla="*/ 831 h 1685"/>
                <a:gd name="T10" fmla="*/ 0 60000 65536"/>
                <a:gd name="T11" fmla="*/ 0 60000 65536"/>
                <a:gd name="T12" fmla="*/ 0 60000 65536"/>
                <a:gd name="T13" fmla="*/ 0 60000 65536"/>
                <a:gd name="T14" fmla="*/ 0 60000 65536"/>
                <a:gd name="T15" fmla="*/ 0 w 4535"/>
                <a:gd name="T16" fmla="*/ 0 h 1685"/>
                <a:gd name="T17" fmla="*/ 4535 w 4535"/>
                <a:gd name="T18" fmla="*/ 1685 h 1685"/>
              </a:gdLst>
              <a:ahLst/>
              <a:cxnLst>
                <a:cxn ang="T10">
                  <a:pos x="T0" y="T1"/>
                </a:cxn>
                <a:cxn ang="T11">
                  <a:pos x="T2" y="T3"/>
                </a:cxn>
                <a:cxn ang="T12">
                  <a:pos x="T4" y="T5"/>
                </a:cxn>
                <a:cxn ang="T13">
                  <a:pos x="T6" y="T7"/>
                </a:cxn>
                <a:cxn ang="T14">
                  <a:pos x="T8" y="T9"/>
                </a:cxn>
              </a:cxnLst>
              <a:rect l="T15" t="T16" r="T17" b="T18"/>
              <a:pathLst>
                <a:path w="4535" h="1685">
                  <a:moveTo>
                    <a:pt x="0" y="1421"/>
                  </a:moveTo>
                  <a:cubicBezTo>
                    <a:pt x="170" y="1553"/>
                    <a:pt x="340" y="1685"/>
                    <a:pt x="680" y="1602"/>
                  </a:cubicBezTo>
                  <a:cubicBezTo>
                    <a:pt x="1020" y="1519"/>
                    <a:pt x="1603" y="1186"/>
                    <a:pt x="2041" y="922"/>
                  </a:cubicBezTo>
                  <a:cubicBezTo>
                    <a:pt x="2479" y="658"/>
                    <a:pt x="2895" y="30"/>
                    <a:pt x="3311" y="15"/>
                  </a:cubicBezTo>
                  <a:cubicBezTo>
                    <a:pt x="3727" y="0"/>
                    <a:pt x="4131" y="415"/>
                    <a:pt x="4535" y="831"/>
                  </a:cubicBezTo>
                </a:path>
              </a:pathLst>
            </a:custGeom>
            <a:noFill/>
            <a:ln w="38100">
              <a:solidFill>
                <a:schemeClr val="bg2"/>
              </a:solidFill>
              <a:round/>
              <a:headEnd/>
              <a:tailEnd/>
            </a:ln>
          </p:spPr>
          <p:txBody>
            <a:bodyPr/>
            <a:lstStyle/>
            <a:p>
              <a:endParaRPr lang="zh-CN" altLang="en-US"/>
            </a:p>
          </p:txBody>
        </p:sp>
        <p:sp>
          <p:nvSpPr>
            <p:cNvPr id="29711" name="Line 9"/>
            <p:cNvSpPr>
              <a:spLocks noChangeShapeType="1"/>
            </p:cNvSpPr>
            <p:nvPr/>
          </p:nvSpPr>
          <p:spPr bwMode="auto">
            <a:xfrm flipV="1">
              <a:off x="717" y="3566"/>
              <a:ext cx="0" cy="318"/>
            </a:xfrm>
            <a:prstGeom prst="line">
              <a:avLst/>
            </a:prstGeom>
            <a:noFill/>
            <a:ln w="38100">
              <a:solidFill>
                <a:schemeClr val="tx1"/>
              </a:solidFill>
              <a:round/>
              <a:headEnd/>
              <a:tailEnd type="triangle" w="med" len="med"/>
            </a:ln>
          </p:spPr>
          <p:txBody>
            <a:bodyPr/>
            <a:lstStyle/>
            <a:p>
              <a:endParaRPr lang="zh-CN" altLang="en-US"/>
            </a:p>
          </p:txBody>
        </p:sp>
        <p:sp>
          <p:nvSpPr>
            <p:cNvPr id="29712" name="Rectangle 10"/>
            <p:cNvSpPr>
              <a:spLocks noChangeArrowheads="1"/>
            </p:cNvSpPr>
            <p:nvPr/>
          </p:nvSpPr>
          <p:spPr bwMode="auto">
            <a:xfrm>
              <a:off x="776" y="3887"/>
              <a:ext cx="214" cy="269"/>
            </a:xfrm>
            <a:prstGeom prst="rect">
              <a:avLst/>
            </a:prstGeom>
            <a:noFill/>
            <a:ln w="9525">
              <a:noFill/>
              <a:miter lim="800000"/>
              <a:headEnd/>
              <a:tailEnd/>
            </a:ln>
          </p:spPr>
          <p:txBody>
            <a:bodyPr wrap="none">
              <a:spAutoFit/>
            </a:bodyPr>
            <a:lstStyle/>
            <a:p>
              <a:r>
                <a:rPr lang="en-US" altLang="zh-CN" sz="2200" b="1"/>
                <a:t>1</a:t>
              </a:r>
            </a:p>
          </p:txBody>
        </p:sp>
        <p:sp>
          <p:nvSpPr>
            <p:cNvPr id="29713" name="Line 11"/>
            <p:cNvSpPr>
              <a:spLocks noChangeShapeType="1"/>
            </p:cNvSpPr>
            <p:nvPr/>
          </p:nvSpPr>
          <p:spPr bwMode="auto">
            <a:xfrm flipV="1">
              <a:off x="1080" y="3521"/>
              <a:ext cx="0" cy="363"/>
            </a:xfrm>
            <a:prstGeom prst="line">
              <a:avLst/>
            </a:prstGeom>
            <a:noFill/>
            <a:ln w="38100">
              <a:solidFill>
                <a:schemeClr val="tx1"/>
              </a:solidFill>
              <a:round/>
              <a:headEnd/>
              <a:tailEnd type="triangle" w="med" len="med"/>
            </a:ln>
          </p:spPr>
          <p:txBody>
            <a:bodyPr/>
            <a:lstStyle/>
            <a:p>
              <a:endParaRPr lang="zh-CN" altLang="en-US"/>
            </a:p>
          </p:txBody>
        </p:sp>
        <p:sp>
          <p:nvSpPr>
            <p:cNvPr id="29714" name="Line 12"/>
            <p:cNvSpPr>
              <a:spLocks noChangeShapeType="1"/>
            </p:cNvSpPr>
            <p:nvPr/>
          </p:nvSpPr>
          <p:spPr bwMode="auto">
            <a:xfrm>
              <a:off x="355" y="3884"/>
              <a:ext cx="362" cy="0"/>
            </a:xfrm>
            <a:prstGeom prst="line">
              <a:avLst/>
            </a:prstGeom>
            <a:noFill/>
            <a:ln w="38100">
              <a:solidFill>
                <a:srgbClr val="FF0000"/>
              </a:solidFill>
              <a:round/>
              <a:headEnd/>
              <a:tailEnd/>
            </a:ln>
          </p:spPr>
          <p:txBody>
            <a:bodyPr/>
            <a:lstStyle/>
            <a:p>
              <a:endParaRPr lang="zh-CN" altLang="en-US"/>
            </a:p>
          </p:txBody>
        </p:sp>
        <p:sp>
          <p:nvSpPr>
            <p:cNvPr id="29715" name="Line 13"/>
            <p:cNvSpPr>
              <a:spLocks noChangeShapeType="1"/>
            </p:cNvSpPr>
            <p:nvPr/>
          </p:nvSpPr>
          <p:spPr bwMode="auto">
            <a:xfrm flipV="1">
              <a:off x="717" y="3475"/>
              <a:ext cx="0" cy="409"/>
            </a:xfrm>
            <a:prstGeom prst="line">
              <a:avLst/>
            </a:prstGeom>
            <a:noFill/>
            <a:ln w="38100">
              <a:solidFill>
                <a:srgbClr val="FF0000"/>
              </a:solidFill>
              <a:round/>
              <a:headEnd/>
              <a:tailEnd/>
            </a:ln>
          </p:spPr>
          <p:txBody>
            <a:bodyPr/>
            <a:lstStyle/>
            <a:p>
              <a:endParaRPr lang="zh-CN" altLang="en-US"/>
            </a:p>
          </p:txBody>
        </p:sp>
        <p:sp>
          <p:nvSpPr>
            <p:cNvPr id="29716" name="Line 14"/>
            <p:cNvSpPr>
              <a:spLocks noChangeShapeType="1"/>
            </p:cNvSpPr>
            <p:nvPr/>
          </p:nvSpPr>
          <p:spPr bwMode="auto">
            <a:xfrm>
              <a:off x="717" y="3475"/>
              <a:ext cx="362" cy="0"/>
            </a:xfrm>
            <a:prstGeom prst="line">
              <a:avLst/>
            </a:prstGeom>
            <a:noFill/>
            <a:ln w="38100">
              <a:solidFill>
                <a:srgbClr val="FF0000"/>
              </a:solidFill>
              <a:round/>
              <a:headEnd/>
              <a:tailEnd/>
            </a:ln>
          </p:spPr>
          <p:txBody>
            <a:bodyPr/>
            <a:lstStyle/>
            <a:p>
              <a:endParaRPr lang="zh-CN" altLang="en-US"/>
            </a:p>
          </p:txBody>
        </p:sp>
        <p:sp>
          <p:nvSpPr>
            <p:cNvPr id="29717" name="Line 15"/>
            <p:cNvSpPr>
              <a:spLocks noChangeShapeType="1"/>
            </p:cNvSpPr>
            <p:nvPr/>
          </p:nvSpPr>
          <p:spPr bwMode="auto">
            <a:xfrm flipV="1">
              <a:off x="1080" y="3475"/>
              <a:ext cx="0" cy="409"/>
            </a:xfrm>
            <a:prstGeom prst="line">
              <a:avLst/>
            </a:prstGeom>
            <a:noFill/>
            <a:ln w="38100">
              <a:solidFill>
                <a:srgbClr val="FF0000"/>
              </a:solidFill>
              <a:round/>
              <a:headEnd/>
              <a:tailEnd/>
            </a:ln>
          </p:spPr>
          <p:txBody>
            <a:bodyPr/>
            <a:lstStyle/>
            <a:p>
              <a:endParaRPr lang="zh-CN" altLang="en-US"/>
            </a:p>
          </p:txBody>
        </p:sp>
        <p:sp>
          <p:nvSpPr>
            <p:cNvPr id="29718" name="Line 16"/>
            <p:cNvSpPr>
              <a:spLocks noChangeShapeType="1"/>
            </p:cNvSpPr>
            <p:nvPr/>
          </p:nvSpPr>
          <p:spPr bwMode="auto">
            <a:xfrm>
              <a:off x="1080" y="3884"/>
              <a:ext cx="362" cy="0"/>
            </a:xfrm>
            <a:prstGeom prst="line">
              <a:avLst/>
            </a:prstGeom>
            <a:noFill/>
            <a:ln w="38100">
              <a:solidFill>
                <a:srgbClr val="FF0000"/>
              </a:solidFill>
              <a:round/>
              <a:headEnd/>
              <a:tailEnd/>
            </a:ln>
          </p:spPr>
          <p:txBody>
            <a:bodyPr/>
            <a:lstStyle/>
            <a:p>
              <a:endParaRPr lang="zh-CN" altLang="en-US"/>
            </a:p>
          </p:txBody>
        </p:sp>
        <p:sp>
          <p:nvSpPr>
            <p:cNvPr id="29719" name="Rectangle 17"/>
            <p:cNvSpPr>
              <a:spLocks noChangeArrowheads="1"/>
            </p:cNvSpPr>
            <p:nvPr/>
          </p:nvSpPr>
          <p:spPr bwMode="auto">
            <a:xfrm>
              <a:off x="1138" y="3884"/>
              <a:ext cx="214" cy="269"/>
            </a:xfrm>
            <a:prstGeom prst="rect">
              <a:avLst/>
            </a:prstGeom>
            <a:noFill/>
            <a:ln w="9525">
              <a:noFill/>
              <a:miter lim="800000"/>
              <a:headEnd/>
              <a:tailEnd/>
            </a:ln>
          </p:spPr>
          <p:txBody>
            <a:bodyPr wrap="none">
              <a:spAutoFit/>
            </a:bodyPr>
            <a:lstStyle/>
            <a:p>
              <a:r>
                <a:rPr lang="en-US" altLang="zh-CN" sz="2200" b="1"/>
                <a:t>0</a:t>
              </a:r>
            </a:p>
          </p:txBody>
        </p:sp>
        <p:sp>
          <p:nvSpPr>
            <p:cNvPr id="29720" name="Line 18"/>
            <p:cNvSpPr>
              <a:spLocks noChangeShapeType="1"/>
            </p:cNvSpPr>
            <p:nvPr/>
          </p:nvSpPr>
          <p:spPr bwMode="auto">
            <a:xfrm flipV="1">
              <a:off x="1443" y="3385"/>
              <a:ext cx="0" cy="499"/>
            </a:xfrm>
            <a:prstGeom prst="line">
              <a:avLst/>
            </a:prstGeom>
            <a:noFill/>
            <a:ln w="38100">
              <a:solidFill>
                <a:schemeClr val="tx1"/>
              </a:solidFill>
              <a:round/>
              <a:headEnd/>
              <a:tailEnd type="triangle" w="med" len="med"/>
            </a:ln>
          </p:spPr>
          <p:txBody>
            <a:bodyPr/>
            <a:lstStyle/>
            <a:p>
              <a:endParaRPr lang="zh-CN" altLang="en-US"/>
            </a:p>
          </p:txBody>
        </p:sp>
        <p:sp>
          <p:nvSpPr>
            <p:cNvPr id="29721" name="Line 19"/>
            <p:cNvSpPr>
              <a:spLocks noChangeShapeType="1"/>
            </p:cNvSpPr>
            <p:nvPr/>
          </p:nvSpPr>
          <p:spPr bwMode="auto">
            <a:xfrm flipV="1">
              <a:off x="1443" y="3475"/>
              <a:ext cx="0" cy="409"/>
            </a:xfrm>
            <a:prstGeom prst="line">
              <a:avLst/>
            </a:prstGeom>
            <a:noFill/>
            <a:ln w="38100">
              <a:solidFill>
                <a:srgbClr val="FF0000"/>
              </a:solidFill>
              <a:round/>
              <a:headEnd/>
              <a:tailEnd/>
            </a:ln>
          </p:spPr>
          <p:txBody>
            <a:bodyPr/>
            <a:lstStyle/>
            <a:p>
              <a:endParaRPr lang="zh-CN" altLang="en-US"/>
            </a:p>
          </p:txBody>
        </p:sp>
        <p:sp>
          <p:nvSpPr>
            <p:cNvPr id="29722" name="Line 20"/>
            <p:cNvSpPr>
              <a:spLocks noChangeShapeType="1"/>
            </p:cNvSpPr>
            <p:nvPr/>
          </p:nvSpPr>
          <p:spPr bwMode="auto">
            <a:xfrm>
              <a:off x="1443" y="3475"/>
              <a:ext cx="362" cy="0"/>
            </a:xfrm>
            <a:prstGeom prst="line">
              <a:avLst/>
            </a:prstGeom>
            <a:noFill/>
            <a:ln w="38100">
              <a:solidFill>
                <a:srgbClr val="FF0000"/>
              </a:solidFill>
              <a:round/>
              <a:headEnd/>
              <a:tailEnd/>
            </a:ln>
          </p:spPr>
          <p:txBody>
            <a:bodyPr/>
            <a:lstStyle/>
            <a:p>
              <a:endParaRPr lang="zh-CN" altLang="en-US"/>
            </a:p>
          </p:txBody>
        </p:sp>
        <p:sp>
          <p:nvSpPr>
            <p:cNvPr id="29723" name="Rectangle 21"/>
            <p:cNvSpPr>
              <a:spLocks noChangeArrowheads="1"/>
            </p:cNvSpPr>
            <p:nvPr/>
          </p:nvSpPr>
          <p:spPr bwMode="auto">
            <a:xfrm>
              <a:off x="1489"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24" name="Line 22"/>
            <p:cNvSpPr>
              <a:spLocks noChangeShapeType="1"/>
            </p:cNvSpPr>
            <p:nvPr/>
          </p:nvSpPr>
          <p:spPr bwMode="auto">
            <a:xfrm flipV="1">
              <a:off x="1806" y="3203"/>
              <a:ext cx="0" cy="681"/>
            </a:xfrm>
            <a:prstGeom prst="line">
              <a:avLst/>
            </a:prstGeom>
            <a:noFill/>
            <a:ln w="38100">
              <a:solidFill>
                <a:schemeClr val="tx1"/>
              </a:solidFill>
              <a:round/>
              <a:headEnd/>
              <a:tailEnd type="triangle" w="med" len="med"/>
            </a:ln>
          </p:spPr>
          <p:txBody>
            <a:bodyPr/>
            <a:lstStyle/>
            <a:p>
              <a:endParaRPr lang="zh-CN" altLang="en-US"/>
            </a:p>
          </p:txBody>
        </p:sp>
        <p:sp>
          <p:nvSpPr>
            <p:cNvPr id="29725" name="Line 23"/>
            <p:cNvSpPr>
              <a:spLocks noChangeShapeType="1"/>
            </p:cNvSpPr>
            <p:nvPr/>
          </p:nvSpPr>
          <p:spPr bwMode="auto">
            <a:xfrm flipV="1">
              <a:off x="1806" y="3067"/>
              <a:ext cx="0" cy="409"/>
            </a:xfrm>
            <a:prstGeom prst="line">
              <a:avLst/>
            </a:prstGeom>
            <a:noFill/>
            <a:ln w="38100">
              <a:solidFill>
                <a:srgbClr val="FF0000"/>
              </a:solidFill>
              <a:round/>
              <a:headEnd/>
              <a:tailEnd/>
            </a:ln>
          </p:spPr>
          <p:txBody>
            <a:bodyPr/>
            <a:lstStyle/>
            <a:p>
              <a:endParaRPr lang="zh-CN" altLang="en-US"/>
            </a:p>
          </p:txBody>
        </p:sp>
        <p:sp>
          <p:nvSpPr>
            <p:cNvPr id="29726" name="Line 24"/>
            <p:cNvSpPr>
              <a:spLocks noChangeShapeType="1"/>
            </p:cNvSpPr>
            <p:nvPr/>
          </p:nvSpPr>
          <p:spPr bwMode="auto">
            <a:xfrm>
              <a:off x="1806" y="3067"/>
              <a:ext cx="362" cy="0"/>
            </a:xfrm>
            <a:prstGeom prst="line">
              <a:avLst/>
            </a:prstGeom>
            <a:noFill/>
            <a:ln w="38100">
              <a:solidFill>
                <a:srgbClr val="FF0000"/>
              </a:solidFill>
              <a:round/>
              <a:headEnd/>
              <a:tailEnd/>
            </a:ln>
          </p:spPr>
          <p:txBody>
            <a:bodyPr/>
            <a:lstStyle/>
            <a:p>
              <a:endParaRPr lang="zh-CN" altLang="en-US"/>
            </a:p>
          </p:txBody>
        </p:sp>
        <p:sp>
          <p:nvSpPr>
            <p:cNvPr id="29727" name="Rectangle 25"/>
            <p:cNvSpPr>
              <a:spLocks noChangeArrowheads="1"/>
            </p:cNvSpPr>
            <p:nvPr/>
          </p:nvSpPr>
          <p:spPr bwMode="auto">
            <a:xfrm>
              <a:off x="1851"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28" name="Line 26"/>
            <p:cNvSpPr>
              <a:spLocks noChangeShapeType="1"/>
            </p:cNvSpPr>
            <p:nvPr/>
          </p:nvSpPr>
          <p:spPr bwMode="auto">
            <a:xfrm flipV="1">
              <a:off x="2169" y="2976"/>
              <a:ext cx="0" cy="908"/>
            </a:xfrm>
            <a:prstGeom prst="line">
              <a:avLst/>
            </a:prstGeom>
            <a:noFill/>
            <a:ln w="38100">
              <a:solidFill>
                <a:schemeClr val="tx1"/>
              </a:solidFill>
              <a:round/>
              <a:headEnd/>
              <a:tailEnd type="triangle" w="med" len="med"/>
            </a:ln>
          </p:spPr>
          <p:txBody>
            <a:bodyPr/>
            <a:lstStyle/>
            <a:p>
              <a:endParaRPr lang="zh-CN" altLang="en-US"/>
            </a:p>
          </p:txBody>
        </p:sp>
        <p:sp>
          <p:nvSpPr>
            <p:cNvPr id="29729" name="Line 27"/>
            <p:cNvSpPr>
              <a:spLocks noChangeShapeType="1"/>
            </p:cNvSpPr>
            <p:nvPr/>
          </p:nvSpPr>
          <p:spPr bwMode="auto">
            <a:xfrm flipV="1">
              <a:off x="2169" y="2659"/>
              <a:ext cx="0" cy="409"/>
            </a:xfrm>
            <a:prstGeom prst="line">
              <a:avLst/>
            </a:prstGeom>
            <a:noFill/>
            <a:ln w="38100">
              <a:solidFill>
                <a:srgbClr val="FF0000"/>
              </a:solidFill>
              <a:round/>
              <a:headEnd/>
              <a:tailEnd/>
            </a:ln>
          </p:spPr>
          <p:txBody>
            <a:bodyPr/>
            <a:lstStyle/>
            <a:p>
              <a:endParaRPr lang="zh-CN" altLang="en-US"/>
            </a:p>
          </p:txBody>
        </p:sp>
        <p:sp>
          <p:nvSpPr>
            <p:cNvPr id="29730" name="Line 28"/>
            <p:cNvSpPr>
              <a:spLocks noChangeShapeType="1"/>
            </p:cNvSpPr>
            <p:nvPr/>
          </p:nvSpPr>
          <p:spPr bwMode="auto">
            <a:xfrm>
              <a:off x="2169" y="2658"/>
              <a:ext cx="362" cy="0"/>
            </a:xfrm>
            <a:prstGeom prst="line">
              <a:avLst/>
            </a:prstGeom>
            <a:noFill/>
            <a:ln w="38100">
              <a:solidFill>
                <a:srgbClr val="FF0000"/>
              </a:solidFill>
              <a:round/>
              <a:headEnd/>
              <a:tailEnd/>
            </a:ln>
          </p:spPr>
          <p:txBody>
            <a:bodyPr/>
            <a:lstStyle/>
            <a:p>
              <a:endParaRPr lang="zh-CN" altLang="en-US"/>
            </a:p>
          </p:txBody>
        </p:sp>
        <p:sp>
          <p:nvSpPr>
            <p:cNvPr id="29731" name="Rectangle 29"/>
            <p:cNvSpPr>
              <a:spLocks noChangeArrowheads="1"/>
            </p:cNvSpPr>
            <p:nvPr/>
          </p:nvSpPr>
          <p:spPr bwMode="auto">
            <a:xfrm>
              <a:off x="2214"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32" name="Line 30"/>
            <p:cNvSpPr>
              <a:spLocks noChangeShapeType="1"/>
            </p:cNvSpPr>
            <p:nvPr/>
          </p:nvSpPr>
          <p:spPr bwMode="auto">
            <a:xfrm flipV="1">
              <a:off x="2532" y="2795"/>
              <a:ext cx="0" cy="1089"/>
            </a:xfrm>
            <a:prstGeom prst="line">
              <a:avLst/>
            </a:prstGeom>
            <a:noFill/>
            <a:ln w="38100">
              <a:solidFill>
                <a:schemeClr val="tx1"/>
              </a:solidFill>
              <a:round/>
              <a:headEnd/>
              <a:tailEnd type="triangle" w="med" len="med"/>
            </a:ln>
          </p:spPr>
          <p:txBody>
            <a:bodyPr/>
            <a:lstStyle/>
            <a:p>
              <a:endParaRPr lang="zh-CN" altLang="en-US"/>
            </a:p>
          </p:txBody>
        </p:sp>
        <p:sp>
          <p:nvSpPr>
            <p:cNvPr id="29733" name="Line 31"/>
            <p:cNvSpPr>
              <a:spLocks noChangeShapeType="1"/>
            </p:cNvSpPr>
            <p:nvPr/>
          </p:nvSpPr>
          <p:spPr bwMode="auto">
            <a:xfrm flipV="1">
              <a:off x="2532" y="2659"/>
              <a:ext cx="0" cy="409"/>
            </a:xfrm>
            <a:prstGeom prst="line">
              <a:avLst/>
            </a:prstGeom>
            <a:noFill/>
            <a:ln w="38100">
              <a:solidFill>
                <a:srgbClr val="FF0000"/>
              </a:solidFill>
              <a:round/>
              <a:headEnd/>
              <a:tailEnd/>
            </a:ln>
          </p:spPr>
          <p:txBody>
            <a:bodyPr/>
            <a:lstStyle/>
            <a:p>
              <a:endParaRPr lang="zh-CN" altLang="en-US"/>
            </a:p>
          </p:txBody>
        </p:sp>
        <p:sp>
          <p:nvSpPr>
            <p:cNvPr id="29734" name="Line 32"/>
            <p:cNvSpPr>
              <a:spLocks noChangeShapeType="1"/>
            </p:cNvSpPr>
            <p:nvPr/>
          </p:nvSpPr>
          <p:spPr bwMode="auto">
            <a:xfrm>
              <a:off x="2532" y="3067"/>
              <a:ext cx="362" cy="0"/>
            </a:xfrm>
            <a:prstGeom prst="line">
              <a:avLst/>
            </a:prstGeom>
            <a:noFill/>
            <a:ln w="38100">
              <a:solidFill>
                <a:srgbClr val="FF0000"/>
              </a:solidFill>
              <a:round/>
              <a:headEnd/>
              <a:tailEnd/>
            </a:ln>
          </p:spPr>
          <p:txBody>
            <a:bodyPr/>
            <a:lstStyle/>
            <a:p>
              <a:endParaRPr lang="zh-CN" altLang="en-US"/>
            </a:p>
          </p:txBody>
        </p:sp>
        <p:sp>
          <p:nvSpPr>
            <p:cNvPr id="29735" name="Rectangle 33"/>
            <p:cNvSpPr>
              <a:spLocks noChangeArrowheads="1"/>
            </p:cNvSpPr>
            <p:nvPr/>
          </p:nvSpPr>
          <p:spPr bwMode="auto">
            <a:xfrm>
              <a:off x="2622" y="3887"/>
              <a:ext cx="214" cy="269"/>
            </a:xfrm>
            <a:prstGeom prst="rect">
              <a:avLst/>
            </a:prstGeom>
            <a:noFill/>
            <a:ln w="9525">
              <a:noFill/>
              <a:miter lim="800000"/>
              <a:headEnd/>
              <a:tailEnd/>
            </a:ln>
          </p:spPr>
          <p:txBody>
            <a:bodyPr wrap="none">
              <a:spAutoFit/>
            </a:bodyPr>
            <a:lstStyle/>
            <a:p>
              <a:r>
                <a:rPr lang="en-US" altLang="zh-CN" sz="2200" b="1"/>
                <a:t>0</a:t>
              </a:r>
            </a:p>
          </p:txBody>
        </p:sp>
        <p:sp>
          <p:nvSpPr>
            <p:cNvPr id="29736" name="Line 34"/>
            <p:cNvSpPr>
              <a:spLocks noChangeShapeType="1"/>
            </p:cNvSpPr>
            <p:nvPr/>
          </p:nvSpPr>
          <p:spPr bwMode="auto">
            <a:xfrm flipV="1">
              <a:off x="2895" y="2478"/>
              <a:ext cx="0" cy="1406"/>
            </a:xfrm>
            <a:prstGeom prst="line">
              <a:avLst/>
            </a:prstGeom>
            <a:noFill/>
            <a:ln w="38100">
              <a:solidFill>
                <a:schemeClr val="tx1"/>
              </a:solidFill>
              <a:round/>
              <a:headEnd/>
              <a:tailEnd type="triangle" w="med" len="med"/>
            </a:ln>
          </p:spPr>
          <p:txBody>
            <a:bodyPr/>
            <a:lstStyle/>
            <a:p>
              <a:endParaRPr lang="zh-CN" altLang="en-US"/>
            </a:p>
          </p:txBody>
        </p:sp>
        <p:sp>
          <p:nvSpPr>
            <p:cNvPr id="29737" name="Line 35"/>
            <p:cNvSpPr>
              <a:spLocks noChangeShapeType="1"/>
            </p:cNvSpPr>
            <p:nvPr/>
          </p:nvSpPr>
          <p:spPr bwMode="auto">
            <a:xfrm flipV="1">
              <a:off x="2895" y="2659"/>
              <a:ext cx="0" cy="409"/>
            </a:xfrm>
            <a:prstGeom prst="line">
              <a:avLst/>
            </a:prstGeom>
            <a:noFill/>
            <a:ln w="38100">
              <a:solidFill>
                <a:srgbClr val="FF0000"/>
              </a:solidFill>
              <a:round/>
              <a:headEnd/>
              <a:tailEnd/>
            </a:ln>
          </p:spPr>
          <p:txBody>
            <a:bodyPr/>
            <a:lstStyle/>
            <a:p>
              <a:endParaRPr lang="zh-CN" altLang="en-US"/>
            </a:p>
          </p:txBody>
        </p:sp>
        <p:sp>
          <p:nvSpPr>
            <p:cNvPr id="29738" name="Line 36"/>
            <p:cNvSpPr>
              <a:spLocks noChangeShapeType="1"/>
            </p:cNvSpPr>
            <p:nvPr/>
          </p:nvSpPr>
          <p:spPr bwMode="auto">
            <a:xfrm>
              <a:off x="2895" y="2659"/>
              <a:ext cx="362" cy="0"/>
            </a:xfrm>
            <a:prstGeom prst="line">
              <a:avLst/>
            </a:prstGeom>
            <a:noFill/>
            <a:ln w="38100">
              <a:solidFill>
                <a:srgbClr val="FF0000"/>
              </a:solidFill>
              <a:round/>
              <a:headEnd/>
              <a:tailEnd/>
            </a:ln>
          </p:spPr>
          <p:txBody>
            <a:bodyPr/>
            <a:lstStyle/>
            <a:p>
              <a:endParaRPr lang="zh-CN" altLang="en-US"/>
            </a:p>
          </p:txBody>
        </p:sp>
        <p:sp>
          <p:nvSpPr>
            <p:cNvPr id="29739" name="Rectangle 37"/>
            <p:cNvSpPr>
              <a:spLocks noChangeArrowheads="1"/>
            </p:cNvSpPr>
            <p:nvPr/>
          </p:nvSpPr>
          <p:spPr bwMode="auto">
            <a:xfrm>
              <a:off x="2985"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40" name="Line 38"/>
            <p:cNvSpPr>
              <a:spLocks noChangeShapeType="1"/>
            </p:cNvSpPr>
            <p:nvPr/>
          </p:nvSpPr>
          <p:spPr bwMode="auto">
            <a:xfrm flipV="1">
              <a:off x="3258" y="2160"/>
              <a:ext cx="0" cy="1724"/>
            </a:xfrm>
            <a:prstGeom prst="line">
              <a:avLst/>
            </a:prstGeom>
            <a:noFill/>
            <a:ln w="38100">
              <a:solidFill>
                <a:schemeClr val="tx1"/>
              </a:solidFill>
              <a:round/>
              <a:headEnd/>
              <a:tailEnd type="triangle" w="med" len="med"/>
            </a:ln>
          </p:spPr>
          <p:txBody>
            <a:bodyPr/>
            <a:lstStyle/>
            <a:p>
              <a:endParaRPr lang="zh-CN" altLang="en-US"/>
            </a:p>
          </p:txBody>
        </p:sp>
        <p:sp>
          <p:nvSpPr>
            <p:cNvPr id="29741" name="Line 39"/>
            <p:cNvSpPr>
              <a:spLocks noChangeShapeType="1"/>
            </p:cNvSpPr>
            <p:nvPr/>
          </p:nvSpPr>
          <p:spPr bwMode="auto">
            <a:xfrm flipV="1">
              <a:off x="3258" y="2251"/>
              <a:ext cx="0" cy="409"/>
            </a:xfrm>
            <a:prstGeom prst="line">
              <a:avLst/>
            </a:prstGeom>
            <a:noFill/>
            <a:ln w="38100">
              <a:solidFill>
                <a:srgbClr val="FF0000"/>
              </a:solidFill>
              <a:round/>
              <a:headEnd/>
              <a:tailEnd/>
            </a:ln>
          </p:spPr>
          <p:txBody>
            <a:bodyPr/>
            <a:lstStyle/>
            <a:p>
              <a:endParaRPr lang="zh-CN" altLang="en-US"/>
            </a:p>
          </p:txBody>
        </p:sp>
        <p:sp>
          <p:nvSpPr>
            <p:cNvPr id="29742" name="Line 40"/>
            <p:cNvSpPr>
              <a:spLocks noChangeShapeType="1"/>
            </p:cNvSpPr>
            <p:nvPr/>
          </p:nvSpPr>
          <p:spPr bwMode="auto">
            <a:xfrm>
              <a:off x="3258" y="2251"/>
              <a:ext cx="362" cy="0"/>
            </a:xfrm>
            <a:prstGeom prst="line">
              <a:avLst/>
            </a:prstGeom>
            <a:noFill/>
            <a:ln w="38100">
              <a:solidFill>
                <a:srgbClr val="FF0000"/>
              </a:solidFill>
              <a:round/>
              <a:headEnd/>
              <a:tailEnd/>
            </a:ln>
          </p:spPr>
          <p:txBody>
            <a:bodyPr/>
            <a:lstStyle/>
            <a:p>
              <a:endParaRPr lang="zh-CN" altLang="en-US"/>
            </a:p>
          </p:txBody>
        </p:sp>
        <p:sp>
          <p:nvSpPr>
            <p:cNvPr id="29743" name="Line 41"/>
            <p:cNvSpPr>
              <a:spLocks noChangeShapeType="1"/>
            </p:cNvSpPr>
            <p:nvPr/>
          </p:nvSpPr>
          <p:spPr bwMode="auto">
            <a:xfrm flipV="1">
              <a:off x="3620" y="1979"/>
              <a:ext cx="0" cy="1905"/>
            </a:xfrm>
            <a:prstGeom prst="line">
              <a:avLst/>
            </a:prstGeom>
            <a:noFill/>
            <a:ln w="38100">
              <a:solidFill>
                <a:schemeClr val="tx1"/>
              </a:solidFill>
              <a:round/>
              <a:headEnd/>
              <a:tailEnd type="triangle" w="med" len="med"/>
            </a:ln>
          </p:spPr>
          <p:txBody>
            <a:bodyPr/>
            <a:lstStyle/>
            <a:p>
              <a:endParaRPr lang="zh-CN" altLang="en-US"/>
            </a:p>
          </p:txBody>
        </p:sp>
        <p:sp>
          <p:nvSpPr>
            <p:cNvPr id="29744" name="Rectangle 42"/>
            <p:cNvSpPr>
              <a:spLocks noChangeArrowheads="1"/>
            </p:cNvSpPr>
            <p:nvPr/>
          </p:nvSpPr>
          <p:spPr bwMode="auto">
            <a:xfrm>
              <a:off x="3303"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45" name="Line 43"/>
            <p:cNvSpPr>
              <a:spLocks noChangeShapeType="1"/>
            </p:cNvSpPr>
            <p:nvPr/>
          </p:nvSpPr>
          <p:spPr bwMode="auto">
            <a:xfrm flipV="1">
              <a:off x="3621" y="1842"/>
              <a:ext cx="0" cy="409"/>
            </a:xfrm>
            <a:prstGeom prst="line">
              <a:avLst/>
            </a:prstGeom>
            <a:noFill/>
            <a:ln w="38100">
              <a:solidFill>
                <a:srgbClr val="FF0000"/>
              </a:solidFill>
              <a:round/>
              <a:headEnd/>
              <a:tailEnd/>
            </a:ln>
          </p:spPr>
          <p:txBody>
            <a:bodyPr/>
            <a:lstStyle/>
            <a:p>
              <a:endParaRPr lang="zh-CN" altLang="en-US"/>
            </a:p>
          </p:txBody>
        </p:sp>
        <p:sp>
          <p:nvSpPr>
            <p:cNvPr id="29746" name="Line 44"/>
            <p:cNvSpPr>
              <a:spLocks noChangeShapeType="1"/>
            </p:cNvSpPr>
            <p:nvPr/>
          </p:nvSpPr>
          <p:spPr bwMode="auto">
            <a:xfrm>
              <a:off x="3621" y="1842"/>
              <a:ext cx="362" cy="0"/>
            </a:xfrm>
            <a:prstGeom prst="line">
              <a:avLst/>
            </a:prstGeom>
            <a:noFill/>
            <a:ln w="38100">
              <a:solidFill>
                <a:srgbClr val="FF0000"/>
              </a:solidFill>
              <a:round/>
              <a:headEnd/>
              <a:tailEnd/>
            </a:ln>
          </p:spPr>
          <p:txBody>
            <a:bodyPr/>
            <a:lstStyle/>
            <a:p>
              <a:endParaRPr lang="zh-CN" altLang="en-US"/>
            </a:p>
          </p:txBody>
        </p:sp>
        <p:sp>
          <p:nvSpPr>
            <p:cNvPr id="29747" name="Rectangle 45"/>
            <p:cNvSpPr>
              <a:spLocks noChangeArrowheads="1"/>
            </p:cNvSpPr>
            <p:nvPr/>
          </p:nvSpPr>
          <p:spPr bwMode="auto">
            <a:xfrm>
              <a:off x="3633" y="3884"/>
              <a:ext cx="214" cy="269"/>
            </a:xfrm>
            <a:prstGeom prst="rect">
              <a:avLst/>
            </a:prstGeom>
            <a:noFill/>
            <a:ln w="9525">
              <a:noFill/>
              <a:miter lim="800000"/>
              <a:headEnd/>
              <a:tailEnd/>
            </a:ln>
          </p:spPr>
          <p:txBody>
            <a:bodyPr wrap="none">
              <a:spAutoFit/>
            </a:bodyPr>
            <a:lstStyle/>
            <a:p>
              <a:r>
                <a:rPr lang="en-US" altLang="zh-CN" sz="2200" b="1"/>
                <a:t>1</a:t>
              </a:r>
            </a:p>
          </p:txBody>
        </p:sp>
        <p:sp>
          <p:nvSpPr>
            <p:cNvPr id="29748" name="Line 46"/>
            <p:cNvSpPr>
              <a:spLocks noChangeShapeType="1"/>
            </p:cNvSpPr>
            <p:nvPr/>
          </p:nvSpPr>
          <p:spPr bwMode="auto">
            <a:xfrm flipV="1">
              <a:off x="3983" y="2024"/>
              <a:ext cx="0" cy="1860"/>
            </a:xfrm>
            <a:prstGeom prst="line">
              <a:avLst/>
            </a:prstGeom>
            <a:noFill/>
            <a:ln w="38100">
              <a:solidFill>
                <a:schemeClr val="tx1"/>
              </a:solidFill>
              <a:round/>
              <a:headEnd/>
              <a:tailEnd type="triangle" w="med" len="med"/>
            </a:ln>
          </p:spPr>
          <p:txBody>
            <a:bodyPr/>
            <a:lstStyle/>
            <a:p>
              <a:endParaRPr lang="zh-CN" altLang="en-US"/>
            </a:p>
          </p:txBody>
        </p:sp>
        <p:sp>
          <p:nvSpPr>
            <p:cNvPr id="29749" name="Line 47"/>
            <p:cNvSpPr>
              <a:spLocks noChangeShapeType="1"/>
            </p:cNvSpPr>
            <p:nvPr/>
          </p:nvSpPr>
          <p:spPr bwMode="auto">
            <a:xfrm flipV="1">
              <a:off x="3983" y="1842"/>
              <a:ext cx="0" cy="409"/>
            </a:xfrm>
            <a:prstGeom prst="line">
              <a:avLst/>
            </a:prstGeom>
            <a:noFill/>
            <a:ln w="38100">
              <a:solidFill>
                <a:srgbClr val="FF0000"/>
              </a:solidFill>
              <a:round/>
              <a:headEnd/>
              <a:tailEnd/>
            </a:ln>
          </p:spPr>
          <p:txBody>
            <a:bodyPr/>
            <a:lstStyle/>
            <a:p>
              <a:endParaRPr lang="zh-CN" altLang="en-US"/>
            </a:p>
          </p:txBody>
        </p:sp>
        <p:sp>
          <p:nvSpPr>
            <p:cNvPr id="29750" name="Line 48"/>
            <p:cNvSpPr>
              <a:spLocks noChangeShapeType="1"/>
            </p:cNvSpPr>
            <p:nvPr/>
          </p:nvSpPr>
          <p:spPr bwMode="auto">
            <a:xfrm>
              <a:off x="3983" y="2251"/>
              <a:ext cx="362" cy="0"/>
            </a:xfrm>
            <a:prstGeom prst="line">
              <a:avLst/>
            </a:prstGeom>
            <a:noFill/>
            <a:ln w="38100">
              <a:solidFill>
                <a:srgbClr val="FF0000"/>
              </a:solidFill>
              <a:round/>
              <a:headEnd/>
              <a:tailEnd/>
            </a:ln>
          </p:spPr>
          <p:txBody>
            <a:bodyPr/>
            <a:lstStyle/>
            <a:p>
              <a:endParaRPr lang="zh-CN" altLang="en-US"/>
            </a:p>
          </p:txBody>
        </p:sp>
        <p:sp>
          <p:nvSpPr>
            <p:cNvPr id="29751" name="Line 49"/>
            <p:cNvSpPr>
              <a:spLocks noChangeShapeType="1"/>
            </p:cNvSpPr>
            <p:nvPr/>
          </p:nvSpPr>
          <p:spPr bwMode="auto">
            <a:xfrm flipV="1">
              <a:off x="4346" y="2296"/>
              <a:ext cx="0" cy="1588"/>
            </a:xfrm>
            <a:prstGeom prst="line">
              <a:avLst/>
            </a:prstGeom>
            <a:noFill/>
            <a:ln w="38100">
              <a:solidFill>
                <a:schemeClr val="tx1"/>
              </a:solidFill>
              <a:round/>
              <a:headEnd/>
              <a:tailEnd type="triangle" w="med" len="med"/>
            </a:ln>
          </p:spPr>
          <p:txBody>
            <a:bodyPr/>
            <a:lstStyle/>
            <a:p>
              <a:endParaRPr lang="zh-CN" altLang="en-US"/>
            </a:p>
          </p:txBody>
        </p:sp>
        <p:sp>
          <p:nvSpPr>
            <p:cNvPr id="29752" name="Line 50"/>
            <p:cNvSpPr>
              <a:spLocks noChangeShapeType="1"/>
            </p:cNvSpPr>
            <p:nvPr/>
          </p:nvSpPr>
          <p:spPr bwMode="auto">
            <a:xfrm flipV="1">
              <a:off x="4347" y="2250"/>
              <a:ext cx="0" cy="409"/>
            </a:xfrm>
            <a:prstGeom prst="line">
              <a:avLst/>
            </a:prstGeom>
            <a:noFill/>
            <a:ln w="38100">
              <a:solidFill>
                <a:srgbClr val="FF0000"/>
              </a:solidFill>
              <a:round/>
              <a:headEnd/>
              <a:tailEnd/>
            </a:ln>
          </p:spPr>
          <p:txBody>
            <a:bodyPr/>
            <a:lstStyle/>
            <a:p>
              <a:endParaRPr lang="zh-CN" altLang="en-US"/>
            </a:p>
          </p:txBody>
        </p:sp>
        <p:sp>
          <p:nvSpPr>
            <p:cNvPr id="29753" name="Line 51"/>
            <p:cNvSpPr>
              <a:spLocks noChangeShapeType="1"/>
            </p:cNvSpPr>
            <p:nvPr/>
          </p:nvSpPr>
          <p:spPr bwMode="auto">
            <a:xfrm>
              <a:off x="4347" y="2659"/>
              <a:ext cx="362" cy="0"/>
            </a:xfrm>
            <a:prstGeom prst="line">
              <a:avLst/>
            </a:prstGeom>
            <a:noFill/>
            <a:ln w="38100">
              <a:solidFill>
                <a:srgbClr val="FF0000"/>
              </a:solidFill>
              <a:round/>
              <a:headEnd/>
              <a:tailEnd/>
            </a:ln>
          </p:spPr>
          <p:txBody>
            <a:bodyPr/>
            <a:lstStyle/>
            <a:p>
              <a:endParaRPr lang="zh-CN" altLang="en-US"/>
            </a:p>
          </p:txBody>
        </p:sp>
        <p:sp>
          <p:nvSpPr>
            <p:cNvPr id="29754" name="Rectangle 52"/>
            <p:cNvSpPr>
              <a:spLocks noChangeArrowheads="1"/>
            </p:cNvSpPr>
            <p:nvPr/>
          </p:nvSpPr>
          <p:spPr bwMode="auto">
            <a:xfrm>
              <a:off x="4074" y="3884"/>
              <a:ext cx="214" cy="269"/>
            </a:xfrm>
            <a:prstGeom prst="rect">
              <a:avLst/>
            </a:prstGeom>
            <a:noFill/>
            <a:ln w="9525">
              <a:noFill/>
              <a:miter lim="800000"/>
              <a:headEnd/>
              <a:tailEnd/>
            </a:ln>
          </p:spPr>
          <p:txBody>
            <a:bodyPr wrap="none">
              <a:spAutoFit/>
            </a:bodyPr>
            <a:lstStyle/>
            <a:p>
              <a:r>
                <a:rPr lang="en-US" altLang="zh-CN" sz="2200" b="1"/>
                <a:t>0</a:t>
              </a:r>
            </a:p>
          </p:txBody>
        </p:sp>
        <p:sp>
          <p:nvSpPr>
            <p:cNvPr id="29755" name="Rectangle 53"/>
            <p:cNvSpPr>
              <a:spLocks noChangeArrowheads="1"/>
            </p:cNvSpPr>
            <p:nvPr/>
          </p:nvSpPr>
          <p:spPr bwMode="auto">
            <a:xfrm>
              <a:off x="4450" y="3887"/>
              <a:ext cx="214" cy="269"/>
            </a:xfrm>
            <a:prstGeom prst="rect">
              <a:avLst/>
            </a:prstGeom>
            <a:noFill/>
            <a:ln w="9525">
              <a:noFill/>
              <a:miter lim="800000"/>
              <a:headEnd/>
              <a:tailEnd/>
            </a:ln>
          </p:spPr>
          <p:txBody>
            <a:bodyPr wrap="none">
              <a:spAutoFit/>
            </a:bodyPr>
            <a:lstStyle/>
            <a:p>
              <a:r>
                <a:rPr lang="en-US" altLang="zh-CN" sz="2200" b="1"/>
                <a:t>0</a:t>
              </a:r>
            </a:p>
          </p:txBody>
        </p:sp>
      </p:grpSp>
      <p:graphicFrame>
        <p:nvGraphicFramePr>
          <p:cNvPr id="319545" name="Object 57"/>
          <p:cNvGraphicFramePr>
            <a:graphicFrameLocks noChangeAspect="1"/>
          </p:cNvGraphicFramePr>
          <p:nvPr/>
        </p:nvGraphicFramePr>
        <p:xfrm>
          <a:off x="827088" y="1341438"/>
          <a:ext cx="7129462" cy="482600"/>
        </p:xfrm>
        <a:graphic>
          <a:graphicData uri="http://schemas.openxmlformats.org/presentationml/2006/ole">
            <mc:AlternateContent xmlns:mc="http://schemas.openxmlformats.org/markup-compatibility/2006">
              <mc:Choice xmlns:v="urn:schemas-microsoft-com:vml" Requires="v">
                <p:oleObj spid="_x0000_s23575" name="公式" r:id="rId3" imgW="3009600" imgH="203040" progId="Equation.3">
                  <p:embed/>
                </p:oleObj>
              </mc:Choice>
              <mc:Fallback>
                <p:oleObj name="公式" r:id="rId3" imgW="3009600" imgH="203040" progId="Equation.3">
                  <p:embed/>
                  <p:pic>
                    <p:nvPicPr>
                      <p:cNvPr id="0" name="Object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1341438"/>
                        <a:ext cx="7129462"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9546" name="Object 58"/>
          <p:cNvGraphicFramePr>
            <a:graphicFrameLocks noChangeAspect="1"/>
          </p:cNvGraphicFramePr>
          <p:nvPr/>
        </p:nvGraphicFramePr>
        <p:xfrm>
          <a:off x="395288" y="1844675"/>
          <a:ext cx="8151812" cy="512763"/>
        </p:xfrm>
        <a:graphic>
          <a:graphicData uri="http://schemas.openxmlformats.org/presentationml/2006/ole">
            <mc:AlternateContent xmlns:mc="http://schemas.openxmlformats.org/markup-compatibility/2006">
              <mc:Choice xmlns:v="urn:schemas-microsoft-com:vml" Requires="v">
                <p:oleObj spid="_x0000_s23576" name="公式" r:id="rId5" imgW="3441600" imgH="215640" progId="Equation.3">
                  <p:embed/>
                </p:oleObj>
              </mc:Choice>
              <mc:Fallback>
                <p:oleObj name="公式" r:id="rId5" imgW="3441600" imgH="215640" progId="Equation.3">
                  <p:embed/>
                  <p:pic>
                    <p:nvPicPr>
                      <p:cNvPr id="0" name="Object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1844675"/>
                        <a:ext cx="8151812" cy="512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 name="Group 61"/>
          <p:cNvGrpSpPr>
            <a:grpSpLocks/>
          </p:cNvGrpSpPr>
          <p:nvPr/>
        </p:nvGrpSpPr>
        <p:grpSpPr bwMode="auto">
          <a:xfrm>
            <a:off x="250825" y="5516563"/>
            <a:ext cx="1008063" cy="217487"/>
            <a:chOff x="158" y="3475"/>
            <a:chExt cx="635" cy="137"/>
          </a:xfrm>
        </p:grpSpPr>
        <p:sp>
          <p:nvSpPr>
            <p:cNvPr id="29704" name="Line 59"/>
            <p:cNvSpPr>
              <a:spLocks noChangeShapeType="1"/>
            </p:cNvSpPr>
            <p:nvPr/>
          </p:nvSpPr>
          <p:spPr bwMode="auto">
            <a:xfrm>
              <a:off x="158" y="3612"/>
              <a:ext cx="635" cy="0"/>
            </a:xfrm>
            <a:prstGeom prst="line">
              <a:avLst/>
            </a:prstGeom>
            <a:noFill/>
            <a:ln w="28575">
              <a:solidFill>
                <a:schemeClr val="tx1"/>
              </a:solidFill>
              <a:prstDash val="dash"/>
              <a:round/>
              <a:headEnd/>
              <a:tailEnd/>
            </a:ln>
          </p:spPr>
          <p:txBody>
            <a:bodyPr/>
            <a:lstStyle/>
            <a:p>
              <a:endParaRPr lang="zh-CN" altLang="en-US"/>
            </a:p>
          </p:txBody>
        </p:sp>
        <p:sp>
          <p:nvSpPr>
            <p:cNvPr id="29705" name="Line 60"/>
            <p:cNvSpPr>
              <a:spLocks noChangeShapeType="1"/>
            </p:cNvSpPr>
            <p:nvPr/>
          </p:nvSpPr>
          <p:spPr bwMode="auto">
            <a:xfrm>
              <a:off x="158" y="3475"/>
              <a:ext cx="635" cy="0"/>
            </a:xfrm>
            <a:prstGeom prst="line">
              <a:avLst/>
            </a:prstGeom>
            <a:noFill/>
            <a:ln w="28575">
              <a:solidFill>
                <a:schemeClr val="tx1"/>
              </a:solidFill>
              <a:prstDash val="dash"/>
              <a:round/>
              <a:headEnd/>
              <a:tailEnd/>
            </a:ln>
          </p:spPr>
          <p:txBody>
            <a:bodyPr/>
            <a:lstStyle/>
            <a:p>
              <a:endParaRPr lang="zh-CN" altLang="en-US"/>
            </a:p>
          </p:txBody>
        </p:sp>
      </p:grpSp>
      <p:graphicFrame>
        <p:nvGraphicFramePr>
          <p:cNvPr id="319550" name="Object 62"/>
          <p:cNvGraphicFramePr>
            <a:graphicFrameLocks noChangeAspect="1"/>
          </p:cNvGraphicFramePr>
          <p:nvPr/>
        </p:nvGraphicFramePr>
        <p:xfrm>
          <a:off x="755650" y="2349500"/>
          <a:ext cx="5805488" cy="573088"/>
        </p:xfrm>
        <a:graphic>
          <a:graphicData uri="http://schemas.openxmlformats.org/presentationml/2006/ole">
            <mc:AlternateContent xmlns:mc="http://schemas.openxmlformats.org/markup-compatibility/2006">
              <mc:Choice xmlns:v="urn:schemas-microsoft-com:vml" Requires="v">
                <p:oleObj spid="_x0000_s23577" name="公式" r:id="rId7" imgW="2450880" imgH="241200" progId="Equation.3">
                  <p:embed/>
                </p:oleObj>
              </mc:Choice>
              <mc:Fallback>
                <p:oleObj name="公式" r:id="rId7" imgW="2450880" imgH="241200" progId="Equation.3">
                  <p:embed/>
                  <p:pic>
                    <p:nvPicPr>
                      <p:cNvPr id="0"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2349500"/>
                        <a:ext cx="5805488" cy="573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19545"/>
                                        </p:tgtEl>
                                        <p:attrNameLst>
                                          <p:attrName>style.visibility</p:attrName>
                                        </p:attrNameLst>
                                      </p:cBhvr>
                                      <p:to>
                                        <p:strVal val="visible"/>
                                      </p:to>
                                    </p:set>
                                    <p:anim calcmode="lin" valueType="num">
                                      <p:cBhvr additive="base">
                                        <p:cTn id="7" dur="500" fill="hold"/>
                                        <p:tgtEl>
                                          <p:spTgt spid="319545"/>
                                        </p:tgtEl>
                                        <p:attrNameLst>
                                          <p:attrName>ppt_x</p:attrName>
                                        </p:attrNameLst>
                                      </p:cBhvr>
                                      <p:tavLst>
                                        <p:tav tm="0">
                                          <p:val>
                                            <p:strVal val="1+#ppt_w/2"/>
                                          </p:val>
                                        </p:tav>
                                        <p:tav tm="100000">
                                          <p:val>
                                            <p:strVal val="#ppt_x"/>
                                          </p:val>
                                        </p:tav>
                                      </p:tavLst>
                                    </p:anim>
                                    <p:anim calcmode="lin" valueType="num">
                                      <p:cBhvr additive="base">
                                        <p:cTn id="8" dur="500" fill="hold"/>
                                        <p:tgtEl>
                                          <p:spTgt spid="3195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19546"/>
                                        </p:tgtEl>
                                        <p:attrNameLst>
                                          <p:attrName>style.visibility</p:attrName>
                                        </p:attrNameLst>
                                      </p:cBhvr>
                                      <p:to>
                                        <p:strVal val="visible"/>
                                      </p:to>
                                    </p:set>
                                    <p:anim calcmode="lin" valueType="num">
                                      <p:cBhvr additive="base">
                                        <p:cTn id="13" dur="500" fill="hold"/>
                                        <p:tgtEl>
                                          <p:spTgt spid="319546"/>
                                        </p:tgtEl>
                                        <p:attrNameLst>
                                          <p:attrName>ppt_x</p:attrName>
                                        </p:attrNameLst>
                                      </p:cBhvr>
                                      <p:tavLst>
                                        <p:tav tm="0">
                                          <p:val>
                                            <p:strVal val="1+#ppt_w/2"/>
                                          </p:val>
                                        </p:tav>
                                        <p:tav tm="100000">
                                          <p:val>
                                            <p:strVal val="#ppt_x"/>
                                          </p:val>
                                        </p:tav>
                                      </p:tavLst>
                                    </p:anim>
                                    <p:anim calcmode="lin" valueType="num">
                                      <p:cBhvr additive="base">
                                        <p:cTn id="14" dur="500" fill="hold"/>
                                        <p:tgtEl>
                                          <p:spTgt spid="3195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19550"/>
                                        </p:tgtEl>
                                        <p:attrNameLst>
                                          <p:attrName>style.visibility</p:attrName>
                                        </p:attrNameLst>
                                      </p:cBhvr>
                                      <p:to>
                                        <p:strVal val="visible"/>
                                      </p:to>
                                    </p:set>
                                    <p:anim calcmode="lin" valueType="num">
                                      <p:cBhvr additive="base">
                                        <p:cTn id="25" dur="500" fill="hold"/>
                                        <p:tgtEl>
                                          <p:spTgt spid="319550"/>
                                        </p:tgtEl>
                                        <p:attrNameLst>
                                          <p:attrName>ppt_x</p:attrName>
                                        </p:attrNameLst>
                                      </p:cBhvr>
                                      <p:tavLst>
                                        <p:tav tm="0">
                                          <p:val>
                                            <p:strVal val="1+#ppt_w/2"/>
                                          </p:val>
                                        </p:tav>
                                        <p:tav tm="100000">
                                          <p:val>
                                            <p:strVal val="#ppt_x"/>
                                          </p:val>
                                        </p:tav>
                                      </p:tavLst>
                                    </p:anim>
                                    <p:anim calcmode="lin" valueType="num">
                                      <p:cBhvr additive="base">
                                        <p:cTn id="26" dur="500" fill="hold"/>
                                        <p:tgtEl>
                                          <p:spTgt spid="3195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504812"/>
            <a:ext cx="8229600" cy="1066800"/>
          </a:xfrm>
        </p:spPr>
        <p:txBody>
          <a:bodyPr/>
          <a:lstStyle/>
          <a:p>
            <a:pPr eaLnBrk="1" hangingPunct="1"/>
            <a:r>
              <a:rPr lang="en-US" altLang="zh-CN" dirty="0" smtClean="0"/>
              <a:t>5</a:t>
            </a:r>
            <a:r>
              <a:rPr lang="zh-CN" altLang="en-US" dirty="0" smtClean="0"/>
              <a:t>、</a:t>
            </a:r>
            <a:r>
              <a:rPr lang="en-US" altLang="zh-CN" dirty="0" smtClean="0"/>
              <a:t>PCM</a:t>
            </a:r>
            <a:r>
              <a:rPr lang="zh-CN" altLang="en-US" dirty="0" smtClean="0"/>
              <a:t>与</a:t>
            </a:r>
            <a:r>
              <a:rPr lang="el-GR" altLang="zh-CN" dirty="0" smtClean="0">
                <a:cs typeface="Arial" charset="0"/>
              </a:rPr>
              <a:t>Δ</a:t>
            </a:r>
            <a:r>
              <a:rPr lang="en-US" altLang="zh-CN" dirty="0" smtClean="0">
                <a:cs typeface="Arial" charset="0"/>
              </a:rPr>
              <a:t>M</a:t>
            </a:r>
            <a:r>
              <a:rPr lang="zh-CN" altLang="en-US" dirty="0" smtClean="0">
                <a:cs typeface="Arial" charset="0"/>
              </a:rPr>
              <a:t>的比较</a:t>
            </a:r>
          </a:p>
        </p:txBody>
      </p:sp>
      <p:sp>
        <p:nvSpPr>
          <p:cNvPr id="325635" name="Rectangle 3"/>
          <p:cNvSpPr>
            <a:spLocks noGrp="1" noChangeArrowheads="1"/>
          </p:cNvSpPr>
          <p:nvPr>
            <p:ph idx="1"/>
          </p:nvPr>
        </p:nvSpPr>
        <p:spPr>
          <a:xfrm>
            <a:off x="179388" y="1700213"/>
            <a:ext cx="8229600" cy="4752975"/>
          </a:xfrm>
        </p:spPr>
        <p:txBody>
          <a:bodyPr/>
          <a:lstStyle/>
          <a:p>
            <a:pPr eaLnBrk="1" hangingPunct="1"/>
            <a:r>
              <a:rPr lang="en-US" altLang="zh-CN" b="1" dirty="0" smtClean="0"/>
              <a:t>1</a:t>
            </a:r>
            <a:r>
              <a:rPr lang="zh-CN" altLang="en-US" b="1" dirty="0" smtClean="0"/>
              <a:t>、量化信噪比的比较</a:t>
            </a:r>
          </a:p>
          <a:p>
            <a:pPr lvl="1" eaLnBrk="1" hangingPunct="1"/>
            <a:r>
              <a:rPr lang="zh-CN" altLang="en-US" b="1" dirty="0" smtClean="0"/>
              <a:t>当</a:t>
            </a:r>
            <a:r>
              <a:rPr lang="en-US" altLang="zh-CN" b="1" dirty="0" smtClean="0"/>
              <a:t>PCM</a:t>
            </a:r>
            <a:r>
              <a:rPr lang="zh-CN" altLang="en-US" b="1" dirty="0" smtClean="0"/>
              <a:t>每个抽样的编码位数</a:t>
            </a:r>
            <a:r>
              <a:rPr lang="en-US" altLang="zh-CN" b="1" dirty="0" smtClean="0"/>
              <a:t>N&gt;4</a:t>
            </a:r>
            <a:r>
              <a:rPr lang="zh-CN" altLang="en-US" b="1" dirty="0" smtClean="0"/>
              <a:t>时，</a:t>
            </a:r>
            <a:r>
              <a:rPr lang="en-US" altLang="zh-CN" b="1" dirty="0" smtClean="0"/>
              <a:t>PCM</a:t>
            </a:r>
            <a:r>
              <a:rPr lang="zh-CN" altLang="en-US" b="1" dirty="0" smtClean="0"/>
              <a:t>优于</a:t>
            </a:r>
            <a:r>
              <a:rPr lang="el-GR" altLang="zh-CN" b="1" dirty="0" smtClean="0">
                <a:cs typeface="Arial" charset="0"/>
              </a:rPr>
              <a:t>Δ</a:t>
            </a:r>
            <a:r>
              <a:rPr lang="en-US" altLang="zh-CN" b="1" dirty="0" smtClean="0">
                <a:cs typeface="Arial" charset="0"/>
              </a:rPr>
              <a:t>M</a:t>
            </a:r>
            <a:r>
              <a:rPr lang="zh-CN" altLang="en-US" b="1" dirty="0" smtClean="0">
                <a:cs typeface="Arial" charset="0"/>
              </a:rPr>
              <a:t>；而且编码位数越大，</a:t>
            </a:r>
            <a:r>
              <a:rPr lang="en-US" altLang="zh-CN" b="1" dirty="0" smtClean="0">
                <a:cs typeface="Arial" charset="0"/>
              </a:rPr>
              <a:t>PCM</a:t>
            </a:r>
            <a:r>
              <a:rPr lang="zh-CN" altLang="en-US" b="1" dirty="0" smtClean="0">
                <a:cs typeface="Arial" charset="0"/>
              </a:rPr>
              <a:t>的优势越明显。</a:t>
            </a:r>
            <a:r>
              <a:rPr lang="en-US" altLang="zh-CN" b="1" dirty="0" smtClean="0">
                <a:cs typeface="Arial" charset="0"/>
              </a:rPr>
              <a:t>(</a:t>
            </a:r>
            <a:r>
              <a:rPr lang="zh-CN" altLang="en-US" b="1" dirty="0" smtClean="0">
                <a:cs typeface="Arial" charset="0"/>
              </a:rPr>
              <a:t>标准的</a:t>
            </a:r>
            <a:r>
              <a:rPr lang="en-US" altLang="zh-CN" b="1" dirty="0" smtClean="0">
                <a:cs typeface="Arial" charset="0"/>
              </a:rPr>
              <a:t>PCM</a:t>
            </a:r>
            <a:r>
              <a:rPr lang="zh-CN" altLang="en-US" b="1" dirty="0" smtClean="0">
                <a:cs typeface="Arial" charset="0"/>
              </a:rPr>
              <a:t>的</a:t>
            </a:r>
            <a:r>
              <a:rPr lang="en-US" altLang="zh-CN" b="1" dirty="0" smtClean="0">
                <a:cs typeface="Arial" charset="0"/>
              </a:rPr>
              <a:t>N=8)</a:t>
            </a:r>
            <a:endParaRPr lang="en-US" altLang="zh-CN" b="1" dirty="0" smtClean="0"/>
          </a:p>
          <a:p>
            <a:pPr eaLnBrk="1" hangingPunct="1"/>
            <a:r>
              <a:rPr lang="en-US" altLang="zh-CN" b="1" dirty="0" smtClean="0"/>
              <a:t>2</a:t>
            </a:r>
            <a:r>
              <a:rPr lang="zh-CN" altLang="en-US" b="1" dirty="0" smtClean="0"/>
              <a:t>、对信道误码率的要求</a:t>
            </a:r>
          </a:p>
          <a:p>
            <a:pPr lvl="1" eaLnBrk="1" hangingPunct="1"/>
            <a:r>
              <a:rPr lang="en-US" altLang="zh-CN" b="1" dirty="0" smtClean="0"/>
              <a:t>PCM</a:t>
            </a:r>
            <a:r>
              <a:rPr lang="zh-CN" altLang="en-US" b="1" dirty="0" smtClean="0"/>
              <a:t>对信道要求高；</a:t>
            </a:r>
            <a:r>
              <a:rPr lang="el-GR" altLang="zh-CN" b="1" dirty="0" smtClean="0">
                <a:cs typeface="Arial" charset="0"/>
              </a:rPr>
              <a:t>Δ</a:t>
            </a:r>
            <a:r>
              <a:rPr lang="en-US" altLang="zh-CN" b="1" dirty="0" smtClean="0">
                <a:cs typeface="Arial" charset="0"/>
              </a:rPr>
              <a:t>M</a:t>
            </a:r>
            <a:r>
              <a:rPr lang="zh-CN" altLang="en-US" b="1" dirty="0" smtClean="0">
                <a:cs typeface="Arial" charset="0"/>
              </a:rPr>
              <a:t>对信道要求低</a:t>
            </a:r>
            <a:endParaRPr lang="zh-CN" altLang="en-US" b="1" dirty="0" smtClean="0"/>
          </a:p>
          <a:p>
            <a:pPr eaLnBrk="1" hangingPunct="1"/>
            <a:r>
              <a:rPr lang="en-US" altLang="zh-CN" b="1" dirty="0" smtClean="0"/>
              <a:t>3</a:t>
            </a:r>
            <a:r>
              <a:rPr lang="zh-CN" altLang="en-US" b="1" dirty="0" smtClean="0"/>
              <a:t>、设备复杂度</a:t>
            </a:r>
          </a:p>
          <a:p>
            <a:pPr lvl="1" eaLnBrk="1" hangingPunct="1"/>
            <a:r>
              <a:rPr lang="el-GR" altLang="zh-CN" b="1" dirty="0" smtClean="0">
                <a:cs typeface="Arial" charset="0"/>
              </a:rPr>
              <a:t>Δ</a:t>
            </a:r>
            <a:r>
              <a:rPr lang="en-US" altLang="zh-CN" b="1" dirty="0" smtClean="0">
                <a:cs typeface="Arial" charset="0"/>
              </a:rPr>
              <a:t>M</a:t>
            </a:r>
            <a:r>
              <a:rPr lang="zh-CN" altLang="en-US" b="1" dirty="0" smtClean="0">
                <a:cs typeface="Arial" charset="0"/>
              </a:rPr>
              <a:t>系统非常简单，但不易复用</a:t>
            </a:r>
          </a:p>
          <a:p>
            <a:pPr lvl="1" eaLnBrk="1" hangingPunct="1"/>
            <a:r>
              <a:rPr lang="en-US" altLang="zh-CN" b="1" dirty="0" smtClean="0">
                <a:cs typeface="Arial" charset="0"/>
              </a:rPr>
              <a:t>PCM</a:t>
            </a:r>
            <a:r>
              <a:rPr lang="zh-CN" altLang="en-US" b="1" dirty="0" smtClean="0">
                <a:cs typeface="Arial" charset="0"/>
              </a:rPr>
              <a:t>设备略复杂，但可以通过复用降低成本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5635">
                                            <p:txEl>
                                              <p:pRg st="0" end="0"/>
                                            </p:txEl>
                                          </p:spTgt>
                                        </p:tgtEl>
                                        <p:attrNameLst>
                                          <p:attrName>style.visibility</p:attrName>
                                        </p:attrNameLst>
                                      </p:cBhvr>
                                      <p:to>
                                        <p:strVal val="visible"/>
                                      </p:to>
                                    </p:set>
                                    <p:anim calcmode="lin" valueType="num">
                                      <p:cBhvr additive="base">
                                        <p:cTn id="7" dur="500" fill="hold"/>
                                        <p:tgtEl>
                                          <p:spTgt spid="3256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563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5635">
                                            <p:txEl>
                                              <p:pRg st="1" end="1"/>
                                            </p:txEl>
                                          </p:spTgt>
                                        </p:tgtEl>
                                        <p:attrNameLst>
                                          <p:attrName>style.visibility</p:attrName>
                                        </p:attrNameLst>
                                      </p:cBhvr>
                                      <p:to>
                                        <p:strVal val="visible"/>
                                      </p:to>
                                    </p:set>
                                    <p:anim calcmode="lin" valueType="num">
                                      <p:cBhvr additive="base">
                                        <p:cTn id="11" dur="500" fill="hold"/>
                                        <p:tgtEl>
                                          <p:spTgt spid="32563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56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25635">
                                            <p:txEl>
                                              <p:pRg st="2" end="2"/>
                                            </p:txEl>
                                          </p:spTgt>
                                        </p:tgtEl>
                                        <p:attrNameLst>
                                          <p:attrName>style.visibility</p:attrName>
                                        </p:attrNameLst>
                                      </p:cBhvr>
                                      <p:to>
                                        <p:strVal val="visible"/>
                                      </p:to>
                                    </p:set>
                                    <p:anim calcmode="lin" valueType="num">
                                      <p:cBhvr additive="base">
                                        <p:cTn id="17" dur="500" fill="hold"/>
                                        <p:tgtEl>
                                          <p:spTgt spid="32563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5635">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25635">
                                            <p:txEl>
                                              <p:pRg st="3" end="3"/>
                                            </p:txEl>
                                          </p:spTgt>
                                        </p:tgtEl>
                                        <p:attrNameLst>
                                          <p:attrName>style.visibility</p:attrName>
                                        </p:attrNameLst>
                                      </p:cBhvr>
                                      <p:to>
                                        <p:strVal val="visible"/>
                                      </p:to>
                                    </p:set>
                                    <p:anim calcmode="lin" valueType="num">
                                      <p:cBhvr additive="base">
                                        <p:cTn id="21" dur="500" fill="hold"/>
                                        <p:tgtEl>
                                          <p:spTgt spid="32563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56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25635">
                                            <p:txEl>
                                              <p:pRg st="4" end="4"/>
                                            </p:txEl>
                                          </p:spTgt>
                                        </p:tgtEl>
                                        <p:attrNameLst>
                                          <p:attrName>style.visibility</p:attrName>
                                        </p:attrNameLst>
                                      </p:cBhvr>
                                      <p:to>
                                        <p:strVal val="visible"/>
                                      </p:to>
                                    </p:set>
                                    <p:anim calcmode="lin" valueType="num">
                                      <p:cBhvr additive="base">
                                        <p:cTn id="27" dur="500" fill="hold"/>
                                        <p:tgtEl>
                                          <p:spTgt spid="32563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2563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25635">
                                            <p:txEl>
                                              <p:pRg st="5" end="5"/>
                                            </p:txEl>
                                          </p:spTgt>
                                        </p:tgtEl>
                                        <p:attrNameLst>
                                          <p:attrName>style.visibility</p:attrName>
                                        </p:attrNameLst>
                                      </p:cBhvr>
                                      <p:to>
                                        <p:strVal val="visible"/>
                                      </p:to>
                                    </p:set>
                                    <p:anim calcmode="lin" valueType="num">
                                      <p:cBhvr additive="base">
                                        <p:cTn id="31" dur="500" fill="hold"/>
                                        <p:tgtEl>
                                          <p:spTgt spid="32563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563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25635">
                                            <p:txEl>
                                              <p:pRg st="6" end="6"/>
                                            </p:txEl>
                                          </p:spTgt>
                                        </p:tgtEl>
                                        <p:attrNameLst>
                                          <p:attrName>style.visibility</p:attrName>
                                        </p:attrNameLst>
                                      </p:cBhvr>
                                      <p:to>
                                        <p:strVal val="visible"/>
                                      </p:to>
                                    </p:set>
                                    <p:anim calcmode="lin" valueType="num">
                                      <p:cBhvr additive="base">
                                        <p:cTn id="35" dur="500" fill="hold"/>
                                        <p:tgtEl>
                                          <p:spTgt spid="32563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2563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14356"/>
            <a:ext cx="8229600" cy="5929354"/>
          </a:xfrm>
        </p:spPr>
        <p:txBody>
          <a:bodyPr>
            <a:normAutofit/>
          </a:bodyPr>
          <a:lstStyle/>
          <a:p>
            <a:r>
              <a:rPr lang="zh-CN" altLang="en-US" b="1" dirty="0" smtClean="0"/>
              <a:t>本章小结</a:t>
            </a:r>
            <a:endParaRPr lang="zh-CN" altLang="en-US" dirty="0" smtClean="0"/>
          </a:p>
          <a:p>
            <a:r>
              <a:rPr lang="en-US" dirty="0" smtClean="0"/>
              <a:t>    </a:t>
            </a:r>
            <a:r>
              <a:rPr lang="zh-CN" altLang="en-US" dirty="0" smtClean="0"/>
              <a:t>模拟信号必须经过数字化处理后才能在数字通信系统中传输。模拟信号的数字化过程包括取样、量化和编码</a:t>
            </a:r>
            <a:r>
              <a:rPr lang="en-US" dirty="0" smtClean="0"/>
              <a:t>3</a:t>
            </a:r>
            <a:r>
              <a:rPr lang="zh-CN" altLang="en-US" dirty="0" smtClean="0"/>
              <a:t>个过程。取样可以实现模拟信号时间上的数字化，取样频率应该高于模拟信号最高频率的</a:t>
            </a:r>
            <a:r>
              <a:rPr lang="en-US" dirty="0" smtClean="0"/>
              <a:t>2</a:t>
            </a:r>
            <a:r>
              <a:rPr lang="zh-CN" altLang="en-US" dirty="0" smtClean="0"/>
              <a:t>倍。量化使模拟信号的取样值电平离散化，然后用数字代码去表示每一个量化值，也就是编码。比较常用的模拟信号数字化方法是脉冲编码调制</a:t>
            </a:r>
            <a:r>
              <a:rPr lang="en-US" dirty="0" smtClean="0"/>
              <a:t>(PCM)</a:t>
            </a:r>
            <a:r>
              <a:rPr lang="zh-CN" altLang="en-US" dirty="0" smtClean="0"/>
              <a:t>。量化会造成失真，采用非均匀量化可以提高小信号的量化信噪比，改善系统性能。非均匀量化可以通过压缩、扩张的方法来实现，常用的是</a:t>
            </a:r>
            <a:r>
              <a:rPr lang="en-US" dirty="0" smtClean="0"/>
              <a:t>A</a:t>
            </a:r>
            <a:r>
              <a:rPr lang="zh-CN" altLang="en-US" dirty="0" smtClean="0"/>
              <a:t>律</a:t>
            </a:r>
            <a:r>
              <a:rPr lang="en-US" dirty="0" smtClean="0"/>
              <a:t>13</a:t>
            </a:r>
            <a:r>
              <a:rPr lang="zh-CN" altLang="en-US" dirty="0" smtClean="0"/>
              <a:t>折线压缩特性。逐次反馈型编码器多用于</a:t>
            </a:r>
            <a:r>
              <a:rPr lang="en-US" dirty="0" smtClean="0"/>
              <a:t>PCM</a:t>
            </a:r>
            <a:r>
              <a:rPr lang="zh-CN" altLang="en-US" dirty="0" smtClean="0"/>
              <a:t>编码。</a:t>
            </a:r>
          </a:p>
          <a:p>
            <a:pPr>
              <a:buNone/>
            </a:pPr>
            <a:endParaRPr lang="zh-CN" altLang="en-US" dirty="0"/>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875219"/>
            <a:ext cx="8229600" cy="5650125"/>
          </a:xfrm>
        </p:spPr>
        <p:txBody>
          <a:bodyPr>
            <a:normAutofit lnSpcReduction="10000"/>
          </a:bodyPr>
          <a:lstStyle/>
          <a:p>
            <a:r>
              <a:rPr lang="zh-CN" altLang="en-US" dirty="0" smtClean="0"/>
              <a:t>实现取样的电路模型如下所示</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图（</a:t>
            </a:r>
            <a:r>
              <a:rPr lang="en-US" altLang="zh-CN" dirty="0" smtClean="0"/>
              <a:t>a</a:t>
            </a:r>
            <a:r>
              <a:rPr lang="zh-CN" altLang="en-US" dirty="0" smtClean="0"/>
              <a:t>）中开关</a:t>
            </a:r>
            <a:r>
              <a:rPr lang="en-US" dirty="0" smtClean="0"/>
              <a:t>S</a:t>
            </a:r>
            <a:r>
              <a:rPr lang="zh-CN" altLang="en-US" dirty="0" smtClean="0"/>
              <a:t>在输入信号</a:t>
            </a:r>
            <a:r>
              <a:rPr lang="en-US" dirty="0" smtClean="0"/>
              <a:t>f(t) </a:t>
            </a:r>
            <a:r>
              <a:rPr lang="zh-CN" altLang="en-US" dirty="0" smtClean="0"/>
              <a:t>和接地点之间周期地开闭，则输出信号就成了如图</a:t>
            </a:r>
            <a:r>
              <a:rPr lang="en-US" dirty="0" smtClean="0"/>
              <a:t> (b)</a:t>
            </a:r>
            <a:r>
              <a:rPr lang="zh-CN" altLang="en-US" dirty="0" smtClean="0"/>
              <a:t>所示的时间离散的样值信号。图中</a:t>
            </a:r>
            <a:r>
              <a:rPr lang="en-US" dirty="0" smtClean="0"/>
              <a:t>Ts</a:t>
            </a:r>
            <a:r>
              <a:rPr lang="zh-CN" altLang="en-US" dirty="0" smtClean="0"/>
              <a:t>是开关的开闭周期；</a:t>
            </a:r>
            <a:r>
              <a:rPr lang="en-US" dirty="0" smtClean="0"/>
              <a:t> </a:t>
            </a:r>
            <a:r>
              <a:rPr lang="el-GR" dirty="0" smtClean="0">
                <a:latin typeface="Calibri"/>
              </a:rPr>
              <a:t>τ</a:t>
            </a:r>
            <a:r>
              <a:rPr lang="zh-CN" altLang="en-US" dirty="0" smtClean="0"/>
              <a:t>是开关信号</a:t>
            </a:r>
            <a:r>
              <a:rPr lang="en-US" dirty="0" smtClean="0"/>
              <a:t>f(t)</a:t>
            </a:r>
            <a:r>
              <a:rPr lang="zh-CN" altLang="en-US" dirty="0" smtClean="0"/>
              <a:t>接点闭合的时间，也称为取样时间宽度。</a:t>
            </a:r>
            <a:endParaRPr lang="en-US" altLang="zh-CN" dirty="0" smtClean="0"/>
          </a:p>
          <a:p>
            <a:endParaRPr lang="zh-CN" altLang="en-US" dirty="0" smtClean="0"/>
          </a:p>
          <a:p>
            <a:endParaRPr lang="en-US" altLang="zh-CN" dirty="0" smtClean="0"/>
          </a:p>
          <a:p>
            <a:endParaRPr lang="zh-CN" altLang="en-US" dirty="0"/>
          </a:p>
        </p:txBody>
      </p:sp>
      <p:pic>
        <p:nvPicPr>
          <p:cNvPr id="3" name="图片 2" descr="2-3.tif"/>
          <p:cNvPicPr>
            <a:picLocks noChangeAspect="1"/>
          </p:cNvPicPr>
          <p:nvPr/>
        </p:nvPicPr>
        <p:blipFill>
          <a:blip r:embed="rId2"/>
          <a:stretch>
            <a:fillRect/>
          </a:stretch>
        </p:blipFill>
        <p:spPr>
          <a:xfrm>
            <a:off x="1071538" y="1434436"/>
            <a:ext cx="7370501" cy="2714644"/>
          </a:xfrm>
          <a:prstGeom prst="rect">
            <a:avLst/>
          </a:prstGeom>
        </p:spPr>
      </p:pic>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785795"/>
            <a:ext cx="8229600" cy="5572163"/>
          </a:xfrm>
        </p:spPr>
        <p:txBody>
          <a:bodyPr>
            <a:normAutofit/>
          </a:bodyPr>
          <a:lstStyle/>
          <a:p>
            <a:r>
              <a:rPr lang="zh-CN" altLang="en-US" dirty="0" smtClean="0"/>
              <a:t>取样电路模型可抽象地表示为一个乘法器电路模型，如下</a:t>
            </a:r>
            <a:r>
              <a:rPr lang="en-US" altLang="zh-CN" dirty="0" smtClean="0"/>
              <a:t>a</a:t>
            </a:r>
            <a:r>
              <a:rPr lang="zh-CN" altLang="en-US" dirty="0" smtClean="0"/>
              <a:t>图所示。图中相乘器取样电路输出的样值信号可表示为</a:t>
            </a:r>
            <a:endParaRPr lang="en-US" altLang="zh-CN" dirty="0" smtClean="0"/>
          </a:p>
          <a:p>
            <a:pPr>
              <a:buNone/>
            </a:pPr>
            <a:r>
              <a:rPr lang="en-US" altLang="zh-CN" dirty="0" smtClean="0"/>
              <a:t>   </a:t>
            </a:r>
            <a:r>
              <a:rPr lang="zh-CN" altLang="en-US" dirty="0" smtClean="0"/>
              <a:t>式中，</a:t>
            </a:r>
            <a:r>
              <a:rPr lang="en-US" dirty="0" smtClean="0"/>
              <a:t>    </a:t>
            </a:r>
            <a:r>
              <a:rPr lang="zh-CN" altLang="en-US" dirty="0" smtClean="0"/>
              <a:t>称为开关函数，其波形如图</a:t>
            </a:r>
            <a:r>
              <a:rPr lang="en-US" altLang="zh-CN" dirty="0" smtClean="0"/>
              <a:t>b</a:t>
            </a:r>
            <a:r>
              <a:rPr lang="zh-CN" altLang="en-US" dirty="0" smtClean="0"/>
              <a:t>所示</a:t>
            </a:r>
            <a:endParaRPr lang="en-US" altLang="zh-CN" dirty="0" smtClean="0"/>
          </a:p>
          <a:p>
            <a:pPr>
              <a:buNone/>
            </a:pPr>
            <a:endParaRPr lang="en-US" altLang="zh-CN" dirty="0" smtClean="0"/>
          </a:p>
          <a:p>
            <a:pPr>
              <a:buNone/>
            </a:pPr>
            <a:r>
              <a:rPr lang="en-US" altLang="zh-CN" dirty="0" smtClean="0"/>
              <a:t>       a)</a:t>
            </a:r>
          </a:p>
          <a:p>
            <a:pPr>
              <a:buNone/>
            </a:pPr>
            <a:endParaRPr lang="en-US" altLang="zh-CN" dirty="0" smtClean="0"/>
          </a:p>
          <a:p>
            <a:pPr>
              <a:buNone/>
            </a:pPr>
            <a:endParaRPr lang="en-US" altLang="zh-CN" dirty="0" smtClean="0"/>
          </a:p>
          <a:p>
            <a:endParaRPr lang="zh-CN" altLang="en-US" dirty="0" smtClean="0"/>
          </a:p>
          <a:p>
            <a:endParaRPr lang="en-US" altLang="zh-CN" dirty="0" smtClean="0"/>
          </a:p>
          <a:p>
            <a:r>
              <a:rPr lang="en-US" altLang="zh-CN" dirty="0" smtClean="0"/>
              <a:t>     b)</a:t>
            </a:r>
            <a:endParaRPr lang="zh-CN" altLang="en-US" dirty="0"/>
          </a:p>
        </p:txBody>
      </p:sp>
      <p:pic>
        <p:nvPicPr>
          <p:cNvPr id="2050" name="Picture 2"/>
          <p:cNvPicPr>
            <a:picLocks noChangeAspect="1" noChangeArrowheads="1"/>
          </p:cNvPicPr>
          <p:nvPr/>
        </p:nvPicPr>
        <p:blipFill>
          <a:blip r:embed="rId3"/>
          <a:srcRect/>
          <a:stretch>
            <a:fillRect/>
          </a:stretch>
        </p:blipFill>
        <p:spPr bwMode="auto">
          <a:xfrm>
            <a:off x="3635896" y="1776236"/>
            <a:ext cx="2173756" cy="428628"/>
          </a:xfrm>
          <a:prstGeom prst="rect">
            <a:avLst/>
          </a:prstGeom>
          <a:noFill/>
          <a:ln w="9525">
            <a:noFill/>
            <a:miter lim="800000"/>
            <a:headEnd/>
            <a:tailEnd/>
          </a:ln>
          <a:effectLst/>
        </p:spPr>
      </p:pic>
      <p:graphicFrame>
        <p:nvGraphicFramePr>
          <p:cNvPr id="4" name="对象 3"/>
          <p:cNvGraphicFramePr>
            <a:graphicFrameLocks noChangeAspect="1"/>
          </p:cNvGraphicFramePr>
          <p:nvPr/>
        </p:nvGraphicFramePr>
        <p:xfrm>
          <a:off x="1785918" y="2233606"/>
          <a:ext cx="554037" cy="338138"/>
        </p:xfrm>
        <a:graphic>
          <a:graphicData uri="http://schemas.openxmlformats.org/presentationml/2006/ole">
            <mc:AlternateContent xmlns:mc="http://schemas.openxmlformats.org/markup-compatibility/2006">
              <mc:Choice xmlns:v="urn:schemas-microsoft-com:vml" Requires="v">
                <p:oleObj spid="_x0000_s2058" name="公式" r:id="rId4" imgW="355320" imgH="215640" progId="Equation.3">
                  <p:embed/>
                </p:oleObj>
              </mc:Choice>
              <mc:Fallback>
                <p:oleObj name="公式" r:id="rId4" imgW="355320" imgH="21564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5918" y="2233606"/>
                        <a:ext cx="554037" cy="338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图片 4" descr="2-4.tif"/>
          <p:cNvPicPr>
            <a:picLocks noChangeAspect="1"/>
          </p:cNvPicPr>
          <p:nvPr/>
        </p:nvPicPr>
        <p:blipFill>
          <a:blip r:embed="rId6"/>
          <a:stretch>
            <a:fillRect/>
          </a:stretch>
        </p:blipFill>
        <p:spPr>
          <a:xfrm>
            <a:off x="2114390" y="2864336"/>
            <a:ext cx="4041786" cy="1428760"/>
          </a:xfrm>
          <a:prstGeom prst="rect">
            <a:avLst/>
          </a:prstGeom>
        </p:spPr>
      </p:pic>
      <p:pic>
        <p:nvPicPr>
          <p:cNvPr id="6" name="图片 5" descr="2-5.tif"/>
          <p:cNvPicPr>
            <a:picLocks noChangeAspect="1"/>
          </p:cNvPicPr>
          <p:nvPr/>
        </p:nvPicPr>
        <p:blipFill>
          <a:blip r:embed="rId7"/>
          <a:stretch>
            <a:fillRect/>
          </a:stretch>
        </p:blipFill>
        <p:spPr>
          <a:xfrm>
            <a:off x="1928794" y="4451932"/>
            <a:ext cx="4500818" cy="1857388"/>
          </a:xfrm>
          <a:prstGeom prst="rect">
            <a:avLst/>
          </a:prstGeom>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85795"/>
            <a:ext cx="8229600" cy="2571767"/>
          </a:xfrm>
        </p:spPr>
        <p:txBody>
          <a:bodyPr>
            <a:normAutofit/>
          </a:bodyPr>
          <a:lstStyle/>
          <a:p>
            <a:r>
              <a:rPr lang="en-US" b="1" dirty="0" smtClean="0"/>
              <a:t>2.</a:t>
            </a:r>
            <a:r>
              <a:rPr lang="zh-CN" altLang="en-US" b="1" dirty="0" smtClean="0"/>
              <a:t>取样定理</a:t>
            </a:r>
            <a:endParaRPr lang="en-US" altLang="zh-CN" b="1" dirty="0" smtClean="0"/>
          </a:p>
          <a:p>
            <a:r>
              <a:rPr lang="zh-CN" altLang="en-US" b="1" dirty="0" smtClean="0"/>
              <a:t>      </a:t>
            </a:r>
            <a:r>
              <a:rPr lang="zh-CN" altLang="en-US" b="1" u="sng" dirty="0" smtClean="0"/>
              <a:t>某信号的最低频率为</a:t>
            </a:r>
            <a:r>
              <a:rPr lang="en-US" altLang="zh-CN" b="1" u="sng" dirty="0" smtClean="0"/>
              <a:t>f0</a:t>
            </a:r>
            <a:r>
              <a:rPr lang="zh-CN" altLang="en-US" b="1" u="sng" dirty="0" smtClean="0"/>
              <a:t>，最高频率为</a:t>
            </a:r>
            <a:r>
              <a:rPr lang="en-US" altLang="zh-CN" b="1" u="sng" dirty="0" smtClean="0"/>
              <a:t>fm</a:t>
            </a:r>
            <a:r>
              <a:rPr lang="zh-CN" altLang="en-US" b="1" dirty="0" smtClean="0"/>
              <a:t>，</a:t>
            </a:r>
            <a:endParaRPr lang="en-US" altLang="zh-CN" b="1" dirty="0" smtClean="0"/>
          </a:p>
          <a:p>
            <a:r>
              <a:rPr lang="zh-CN" altLang="en-US" b="1" dirty="0" smtClean="0"/>
              <a:t>        </a:t>
            </a:r>
            <a:r>
              <a:rPr lang="zh-CN" altLang="en-US" b="1" u="sng" dirty="0" smtClean="0"/>
              <a:t>若</a:t>
            </a:r>
            <a:r>
              <a:rPr lang="en-US" altLang="zh-CN" b="1" u="sng" dirty="0" smtClean="0"/>
              <a:t>fm-f0 ≥f0</a:t>
            </a:r>
            <a:r>
              <a:rPr lang="zh-CN" altLang="en-US" b="1" u="sng" dirty="0" smtClean="0"/>
              <a:t>，则该信号称为低通信号</a:t>
            </a:r>
            <a:r>
              <a:rPr lang="zh-CN" altLang="en-US" b="1" dirty="0" smtClean="0"/>
              <a:t>，</a:t>
            </a:r>
            <a:endParaRPr lang="en-US" altLang="zh-CN" b="1" dirty="0" smtClean="0"/>
          </a:p>
          <a:p>
            <a:r>
              <a:rPr lang="zh-CN" altLang="en-US" b="1" dirty="0" smtClean="0"/>
              <a:t>        </a:t>
            </a:r>
            <a:r>
              <a:rPr lang="zh-CN" altLang="en-US" b="1" u="sng" dirty="0" smtClean="0"/>
              <a:t>若</a:t>
            </a:r>
            <a:r>
              <a:rPr lang="en-US" altLang="zh-CN" b="1" u="sng" dirty="0" smtClean="0"/>
              <a:t>fm-f0 &lt;f0</a:t>
            </a:r>
            <a:r>
              <a:rPr lang="zh-CN" altLang="en-US" b="1" u="sng" dirty="0" smtClean="0"/>
              <a:t>，则该信号称为带通信号</a:t>
            </a:r>
            <a:r>
              <a:rPr lang="zh-CN" altLang="en-US" b="1" dirty="0" smtClean="0"/>
              <a:t>。</a:t>
            </a:r>
            <a:endParaRPr lang="en-US" altLang="zh-CN" b="1" dirty="0" smtClean="0"/>
          </a:p>
          <a:p>
            <a:r>
              <a:rPr lang="zh-CN" altLang="en-US" dirty="0" smtClean="0"/>
              <a:t>（</a:t>
            </a:r>
            <a:r>
              <a:rPr lang="en-US" dirty="0" smtClean="0"/>
              <a:t>1</a:t>
            </a:r>
            <a:r>
              <a:rPr lang="zh-CN" altLang="en-US" dirty="0" smtClean="0"/>
              <a:t>）低通型信号取样</a:t>
            </a:r>
            <a:endParaRPr lang="en-US" altLang="zh-CN" dirty="0" smtClean="0"/>
          </a:p>
          <a:p>
            <a:endParaRPr lang="en-US" altLang="zh-CN" b="1" dirty="0" smtClean="0"/>
          </a:p>
          <a:p>
            <a:endParaRPr lang="en-US" altLang="zh-CN" b="1" dirty="0" smtClean="0"/>
          </a:p>
          <a:p>
            <a:endParaRPr lang="en-US" altLang="zh-CN" b="1" dirty="0" smtClean="0"/>
          </a:p>
          <a:p>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428596" y="3357562"/>
            <a:ext cx="8556555" cy="2643206"/>
          </a:xfrm>
          <a:prstGeom prst="rect">
            <a:avLst/>
          </a:prstGeom>
          <a:noFill/>
          <a:ln w="9525">
            <a:noFill/>
            <a:miter lim="800000"/>
            <a:headEnd/>
            <a:tailEnd/>
          </a:ln>
          <a:effectLst/>
        </p:spPr>
      </p:pic>
      <p:cxnSp>
        <p:nvCxnSpPr>
          <p:cNvPr id="5" name="直接连接符 4"/>
          <p:cNvCxnSpPr/>
          <p:nvPr/>
        </p:nvCxnSpPr>
        <p:spPr>
          <a:xfrm>
            <a:off x="1500166" y="5284800"/>
            <a:ext cx="6929486" cy="1588"/>
          </a:xfrm>
          <a:prstGeom prst="line">
            <a:avLst/>
          </a:prstGeom>
        </p:spPr>
        <p:style>
          <a:lnRef idx="1">
            <a:schemeClr val="accent1"/>
          </a:lnRef>
          <a:fillRef idx="0">
            <a:schemeClr val="accent1"/>
          </a:fillRef>
          <a:effectRef idx="0">
            <a:schemeClr val="accent1"/>
          </a:effectRef>
          <a:fontRef idx="minor">
            <a:schemeClr val="tx1"/>
          </a:fontRef>
        </p:style>
      </p:cxnSp>
      <p:sp>
        <p:nvSpPr>
          <p:cNvPr id="10" name="左大括号 9"/>
          <p:cNvSpPr/>
          <p:nvPr/>
        </p:nvSpPr>
        <p:spPr>
          <a:xfrm>
            <a:off x="1285852" y="1857364"/>
            <a:ext cx="142876" cy="5715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p>
        </p:txBody>
      </p:sp>
      <p:sp>
        <p:nvSpPr>
          <p:cNvPr id="3" name="椭圆 2"/>
          <p:cNvSpPr/>
          <p:nvPr/>
        </p:nvSpPr>
        <p:spPr>
          <a:xfrm>
            <a:off x="323528" y="3960297"/>
            <a:ext cx="1656184" cy="72008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236296" y="4782626"/>
            <a:ext cx="1512168" cy="59059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descr="2-6.tif"/>
          <p:cNvPicPr>
            <a:picLocks noGrp="1" noChangeAspect="1"/>
          </p:cNvPicPr>
          <p:nvPr>
            <p:ph idx="1"/>
          </p:nvPr>
        </p:nvPicPr>
        <p:blipFill>
          <a:blip r:embed="rId2"/>
          <a:stretch>
            <a:fillRect/>
          </a:stretch>
        </p:blipFill>
        <p:spPr>
          <a:xfrm>
            <a:off x="2214546" y="1214422"/>
            <a:ext cx="5500726" cy="5054319"/>
          </a:xfrm>
        </p:spPr>
      </p:pic>
      <p:pic>
        <p:nvPicPr>
          <p:cNvPr id="4098" name="Picture 2"/>
          <p:cNvPicPr>
            <a:picLocks noChangeAspect="1" noChangeArrowheads="1"/>
          </p:cNvPicPr>
          <p:nvPr/>
        </p:nvPicPr>
        <p:blipFill>
          <a:blip r:embed="rId3"/>
          <a:srcRect/>
          <a:stretch>
            <a:fillRect/>
          </a:stretch>
        </p:blipFill>
        <p:spPr bwMode="auto">
          <a:xfrm>
            <a:off x="285720" y="428604"/>
            <a:ext cx="8143932" cy="532936"/>
          </a:xfrm>
          <a:prstGeom prst="rect">
            <a:avLst/>
          </a:prstGeom>
          <a:noFill/>
          <a:ln w="9525">
            <a:noFill/>
            <a:miter lim="800000"/>
            <a:headEnd/>
            <a:tailEnd/>
          </a:ln>
          <a:effectLst/>
        </p:spPr>
      </p:pic>
      <p:sp>
        <p:nvSpPr>
          <p:cNvPr id="5" name="TextBox 4"/>
          <p:cNvSpPr txBox="1"/>
          <p:nvPr/>
        </p:nvSpPr>
        <p:spPr>
          <a:xfrm>
            <a:off x="928662" y="1643050"/>
            <a:ext cx="461665" cy="4929222"/>
          </a:xfrm>
          <a:prstGeom prst="rect">
            <a:avLst/>
          </a:prstGeom>
          <a:noFill/>
        </p:spPr>
        <p:txBody>
          <a:bodyPr vert="eaVert" wrap="square" rtlCol="0">
            <a:spAutoFit/>
          </a:bodyPr>
          <a:lstStyle/>
          <a:p>
            <a:r>
              <a:rPr lang="zh-CN" altLang="en-US" dirty="0" smtClean="0"/>
              <a:t>三种不同取样频率时的样值序列频谱如右图</a:t>
            </a:r>
            <a:endParaRPr lang="zh-CN" altLang="en-US" dirty="0"/>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srcRect/>
          <a:stretch>
            <a:fillRect/>
          </a:stretch>
        </p:blipFill>
        <p:spPr bwMode="auto">
          <a:xfrm>
            <a:off x="285720" y="1071546"/>
            <a:ext cx="8620116" cy="292895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500034" y="4214818"/>
            <a:ext cx="8534460" cy="1143008"/>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1472" y="857232"/>
            <a:ext cx="7929618" cy="1995704"/>
          </a:xfrm>
        </p:spPr>
        <p:txBody>
          <a:bodyPr>
            <a:noAutofit/>
          </a:bodyPr>
          <a:lstStyle/>
          <a:p>
            <a:r>
              <a:rPr lang="zh-CN" altLang="en-US" sz="3200" dirty="0" smtClean="0"/>
              <a:t>例：语音信号的最高频率为</a:t>
            </a:r>
            <a:r>
              <a:rPr lang="en-US" altLang="zh-CN" sz="3200" dirty="0" smtClean="0"/>
              <a:t>4kHz</a:t>
            </a:r>
            <a:r>
              <a:rPr lang="zh-CN" altLang="en-US" sz="3200" dirty="0" smtClean="0"/>
              <a:t>，进行取样后传输，接收端想要不失真的恢复原信号，则取样速率最小是多少？取样时间间隔最大是多少？</a:t>
            </a:r>
            <a:endParaRPr lang="zh-CN" altLang="en-US" sz="3200" dirty="0"/>
          </a:p>
        </p:txBody>
      </p:sp>
      <p:sp>
        <p:nvSpPr>
          <p:cNvPr id="2" name="内容占位符 1"/>
          <p:cNvSpPr>
            <a:spLocks noGrp="1"/>
          </p:cNvSpPr>
          <p:nvPr>
            <p:ph idx="1"/>
          </p:nvPr>
        </p:nvSpPr>
        <p:spPr>
          <a:xfrm>
            <a:off x="571472" y="3094040"/>
            <a:ext cx="8229600" cy="3143272"/>
          </a:xfrm>
        </p:spPr>
        <p:txBody>
          <a:bodyPr>
            <a:normAutofit/>
          </a:bodyPr>
          <a:lstStyle/>
          <a:p>
            <a:r>
              <a:rPr lang="zh-CN" altLang="en-US" sz="3200" dirty="0" smtClean="0"/>
              <a:t>解：根据低通信号取样定理可知</a:t>
            </a:r>
            <a:endParaRPr lang="en-US" altLang="zh-CN" sz="3200" dirty="0" smtClean="0"/>
          </a:p>
          <a:p>
            <a:pPr>
              <a:buNone/>
            </a:pPr>
            <a:r>
              <a:rPr lang="en-US" altLang="zh-CN" sz="3200" dirty="0" smtClean="0"/>
              <a:t>    </a:t>
            </a:r>
          </a:p>
          <a:p>
            <a:r>
              <a:rPr lang="en-US" altLang="zh-CN" sz="3200" dirty="0" smtClean="0"/>
              <a:t> </a:t>
            </a:r>
            <a:r>
              <a:rPr lang="en-US" altLang="zh-CN" sz="3200" dirty="0" err="1" smtClean="0"/>
              <a:t>fs</a:t>
            </a:r>
            <a:r>
              <a:rPr lang="en-US" altLang="zh-CN" sz="3200" dirty="0" smtClean="0"/>
              <a:t> ≥2fm=2 ×4000=8000Hz</a:t>
            </a:r>
          </a:p>
          <a:p>
            <a:pPr>
              <a:buNone/>
            </a:pPr>
            <a:r>
              <a:rPr lang="en-US" altLang="zh-CN" sz="3200" dirty="0" smtClean="0"/>
              <a:t>  </a:t>
            </a:r>
          </a:p>
          <a:p>
            <a:r>
              <a:rPr lang="en-US" altLang="zh-CN" sz="3200" dirty="0" smtClean="0"/>
              <a:t>Ts ≤1/2fm=1/8000=0.125s=125µs</a:t>
            </a:r>
            <a:endParaRPr lang="zh-CN" altLang="en-US" sz="32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linds(horizontal)">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644</TotalTime>
  <Words>2016</Words>
  <Application>Microsoft Office PowerPoint</Application>
  <PresentationFormat>全屏显示(4:3)</PresentationFormat>
  <Paragraphs>177</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都市</vt:lpstr>
      <vt:lpstr>公式</vt:lpstr>
      <vt:lpstr>模块二  模拟信号数字化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例：语音信号的最高频率为4kHz，进行取样后传输，接收端想要不失真的恢复原信号，则取样速率最小是多少？取样时间间隔最大是多少？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2.4增量调制(ΔM)系统</vt:lpstr>
      <vt:lpstr>1、ΔM系统产生的背景</vt:lpstr>
      <vt:lpstr>2、ΔM系统的基本原理</vt:lpstr>
      <vt:lpstr>编码与阶梯状波形的关系</vt:lpstr>
      <vt:lpstr>ΔM系统编码实现原理</vt:lpstr>
      <vt:lpstr>ΔM系统的接收原理</vt:lpstr>
      <vt:lpstr>3、ΔM系统的量化噪声</vt:lpstr>
      <vt:lpstr>5、PCM与ΔM的比较</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数字终端技术 </dc:title>
  <dc:creator>Aggie</dc:creator>
  <cp:lastModifiedBy>PC</cp:lastModifiedBy>
  <cp:revision>48</cp:revision>
  <dcterms:created xsi:type="dcterms:W3CDTF">2011-01-09T02:19:25Z</dcterms:created>
  <dcterms:modified xsi:type="dcterms:W3CDTF">2016-03-14T10:21:55Z</dcterms:modified>
</cp:coreProperties>
</file>